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 Slab Light"/>
      <p:regular r:id="rId18"/>
      <p:bold r:id="rId19"/>
    </p:embeddedFont>
    <p:embeddedFont>
      <p:font typeface="Roboto Slab"/>
      <p:regular r:id="rId20"/>
      <p:bold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Lato Light"/>
      <p:regular r:id="rId26"/>
      <p:bold r:id="rId27"/>
      <p:italic r:id="rId28"/>
      <p:boldItalic r:id="rId29"/>
    </p:embeddedFont>
    <p:embeddedFont>
      <p:font typeface="Average"/>
      <p:regular r:id="rId30"/>
    </p:embeddedFont>
    <p:embeddedFont>
      <p:font typeface="Roboto Slab Thin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Ligh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LatoLight-italic.fntdata"/><Relationship Id="rId27" Type="http://schemas.openxmlformats.org/officeDocument/2006/relationships/font" Target="fonts/Lat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SlabThin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RobotoSlabThin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SlabLight-bold.fntdata"/><Relationship Id="rId18" Type="http://schemas.openxmlformats.org/officeDocument/2006/relationships/font" Target="fonts/RobotoSlab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41fadec5_1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341fadec5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341fadec5_1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341fadec5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341fadec5_1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341fadec5_1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b4d3433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4b4d343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01812b25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01812b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 Light"/>
              <a:buChar char="●"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Mention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149850" y="3771275"/>
            <a:ext cx="8844300" cy="960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0000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000000"/>
                </a:solidFill>
              </a:rPr>
              <a:t>By: Jacob Adams, </a:t>
            </a:r>
            <a:r>
              <a:rPr lang="en" sz="2800">
                <a:solidFill>
                  <a:schemeClr val="dk1"/>
                </a:solidFill>
              </a:rPr>
              <a:t>Joshua Nicholson, Laura Searles, </a:t>
            </a:r>
            <a:r>
              <a:rPr lang="en" sz="2800">
                <a:solidFill>
                  <a:srgbClr val="000000"/>
                </a:solidFill>
              </a:rPr>
              <a:t>Oyinda Ajasa, Angeli Novio, &amp; Niayla Hairston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5"/>
          <p:cNvSpPr txBox="1"/>
          <p:nvPr/>
        </p:nvSpPr>
        <p:spPr>
          <a:xfrm>
            <a:off x="829350" y="2158950"/>
            <a:ext cx="7644000" cy="825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Inequalities in American Education</a:t>
            </a:r>
            <a:endParaRPr b="1" sz="3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 txBox="1"/>
          <p:nvPr>
            <p:ph idx="1" type="subTitle"/>
          </p:nvPr>
        </p:nvSpPr>
        <p:spPr>
          <a:xfrm>
            <a:off x="6303500" y="4688700"/>
            <a:ext cx="30387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Jacob A.</a:t>
            </a:r>
            <a:r>
              <a:rPr lang="en"/>
              <a:t> &amp; Joshua N.  </a:t>
            </a:r>
            <a:endParaRPr/>
          </a:p>
        </p:txBody>
      </p:sp>
      <p:sp>
        <p:nvSpPr>
          <p:cNvPr id="472" name="Google Shape;472;p24"/>
          <p:cNvSpPr txBox="1"/>
          <p:nvPr>
            <p:ph idx="1" type="subTitle"/>
          </p:nvPr>
        </p:nvSpPr>
        <p:spPr>
          <a:xfrm>
            <a:off x="291575" y="0"/>
            <a:ext cx="12831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Citiations</a:t>
            </a:r>
            <a:r>
              <a:rPr lang="en"/>
              <a:t>  </a:t>
            </a:r>
            <a:endParaRPr/>
          </a:p>
        </p:txBody>
      </p:sp>
      <p:sp>
        <p:nvSpPr>
          <p:cNvPr id="473" name="Google Shape;473;p24"/>
          <p:cNvSpPr txBox="1"/>
          <p:nvPr/>
        </p:nvSpPr>
        <p:spPr>
          <a:xfrm>
            <a:off x="411450" y="348450"/>
            <a:ext cx="8441100" cy="4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KIM, JINHEE, et al. "The Cost of Access: Racial Disparities in Student Loan Burdens of Young Adults."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Student Journal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51, no. 1, Spring 2017, pp. 99-114.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COHEN, PATRICIA. "Racial Wealth Gap Persists despite Degree, Study Says."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York Times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164, no. 56961, 17 Aug. 2015, pp. B1-B2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Woldoff, Rachael A. and Seth Ovadia. "Not Getting Their Money’s Worth: African-American Disadvantages in Converting Income, Wealth, and Education into Residential Quality."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Planning Literature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24, no. 3, Feb. 2010, p. 298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Keister, Lisa A. and Stephanie Moller. "Wealth Inequality in the United States."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Review of Sociology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26, Aug. 2000, p. 63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"Wealth Inequality."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Inequality.org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. N.p., n.d. Web. 26 July 2017.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"Criminal Justice Fact Sheet."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NAACP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. N.p., n.d. Web. 26 July 2017.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Tama, Mario. "Where Slavery Thrived, Inequality Rules Today."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BostonGlobe.com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. N.p., 24 Aug. 2014. Web. 26 July 2017.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Difference Between Canadian &amp; American University Degrees."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Difference Between Canadian &amp; American University Degrees | Education - Seattle PI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. N.p., n.d. Web. 26 July 2017.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-----------------------------------------------------------------------------------------------------------------------------------------------------------------------------------------------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"Beth Shulman Is an Expert on the American Workplace, the Impact of the Economy on Workers and Their Families, Low-wage Work and Inequality, and the Policy Changes and Practices Needed to Create a Country with Greater Opportunity and a More Broadly Shared Prosperity." Beth Shulman. N.p., n.d. Web. 25 July 2017.        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Books. N.p., n.d. Web. 25 July 2017.                                            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Shin, Laura. "The Racial Wealth Gap: Why A Typical White Household Has 16 Times The Wealth Of A Black One." Forbes. Forbes Magazine, 25 Jan. 2016.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African-American Labor Force in the Recovery." DOL Special Reports - The African-American Labor Force in the Recovery. N.p., n.d.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Mejia, Paula. "Gun Deaths in U.S. Twice as High Among African-Americans as Caucasians." Newsweek. N.p., 29 Feb. 2016.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"Injury Prevention &amp; Control." Centers for Disease Control and Prevention. Centers for Disease Control and Prevention, 01 June 2017.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Census Bureau Public Information Office. "Facts for Features &amp; Special Editions - Newsroom - U.S. Census Bureau." Facts for Features &amp; Special Editions - Newsroom - U.S. Census Bureau. N.p., 19 May 2016.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Mejia, Paula. "Gun Deaths in U.S. Twice as High Among African-Americans as Caucasians." Newsweek. Newsweek, 29 Feb. 2016. Web. 26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Darity Jr., William A. "Young Scholar Summer Research Institute." Young Scholars Summer Research Institute. Duke University, Durham , NC. June-July 2017. Lecture. 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Sullivan, Laura, Tatjana Meschede, Lars Dietrich, and Thomas Shapiro. "The Racial Wealth Gap: Why Policy Matters." Institute For Assets &amp; Social Policy , Brandeis University (n.d.): n. pag. Print.          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"/>
          <p:cNvSpPr txBox="1"/>
          <p:nvPr>
            <p:ph idx="1" type="subTitle"/>
          </p:nvPr>
        </p:nvSpPr>
        <p:spPr>
          <a:xfrm>
            <a:off x="6303500" y="4688700"/>
            <a:ext cx="30387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Laura S. &amp; Oyinda A.  </a:t>
            </a:r>
            <a:endParaRPr/>
          </a:p>
        </p:txBody>
      </p:sp>
      <p:sp>
        <p:nvSpPr>
          <p:cNvPr id="479" name="Google Shape;479;p25"/>
          <p:cNvSpPr txBox="1"/>
          <p:nvPr/>
        </p:nvSpPr>
        <p:spPr>
          <a:xfrm>
            <a:off x="355650" y="302250"/>
            <a:ext cx="8496900" cy="4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Batchis, Wayne. "Urban Sprawl and the Constitution: Educational Inequality as an Impetus to Low Density Living."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Urban Lawyer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42, no. 1, 2010, pp. 95-133.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Coulson, Andrew J. "State Education Trends."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Analysis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746 (2014).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Frankenberg, Erica, et al. "Exploring School Choice and the Consequences for Student Racial Segregation within Pennsylvania's Charter School Transfers."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Policy Analysis Archives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25, no. 22, 13 Mar. 2017.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Hoxby, Caroline Minter.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in charter schools and regular public schools in the United States: Understanding the differences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Harvard University, 2004.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Kochhar, Rakesh, and Richard Fry. "Wealth Inequality Has Widened along Racial, Ethnic Lines since End of Great Recession."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Pew Research Center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Pew Research Center, 12 Dec. 2014. Web. 25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Lareau, Annette, and Erin McNamara Horvat. "Moments of social inclusion and exclusion race, class, and cultural capital in family-school relationships."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Sociology of education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(1999): 37-53.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Reardon, Sean F., and Ann Owens. "60 Years after Brown: Trends and consequences of school segregation."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Review of Sociology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40(2014): 199-218.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Pike, Gary R., et al. "Educational Expenditures and Student Engagement: When does Money Matter?"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in Higher Education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47, no. 7, 2006, pp. 847-872.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Saporito, Salvatore. "Private choices, public consequences: Magnet school choice and segregation by race and poverty."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problems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50.2 (2003): 181-203.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Williams, David R., and Chiquita Collins. "Racial residential segregation: a fundamental cause of racial disparities in health."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health reports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116.5 (2001): 404-416.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DeVeaux, Naomi Rubin. "Honoring Our Contract: D.C.'s Effort to Ensure Equity in Public Education."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on Reinventing Public Education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University of Washington, 16 Mar. 2015. Web. 26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------------------------------------------------------------------------------------------------------------------------------------------------------------------------------------------------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"Access to Books Is Critical to Ending Illiteracy."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and Career News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24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Anderson, Melinda D. "How the Stress of Racism Affects Learning."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Atlantic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Atlantic Media Company, 11 Oct. 2016. Web. 24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"Part 1: The Achievement Gap Emerges Early."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United States Common Sense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. N.p., n.d. Web. 28 July 2017</a:t>
            </a:r>
            <a:r>
              <a:rPr lang="en" sz="1050">
                <a:solidFill>
                  <a:srgbClr val="323232"/>
                </a:solidFill>
                <a:highlight>
                  <a:srgbClr val="FFFFFF"/>
                </a:highlight>
              </a:rPr>
              <a:t>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Reardon, Sean F. "The Widening Academic Achievement Gap Between the Rich and the Poor: New Evidence and Possible Explanations." N.p., n.d. Web. 24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"Study identifies 'book deserts'-poor neighborhoods lacking children's books-across country."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Phys.org - News and Articles on Science and Technology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24 July 2017.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5"/>
          <p:cNvSpPr txBox="1"/>
          <p:nvPr>
            <p:ph idx="1" type="subTitle"/>
          </p:nvPr>
        </p:nvSpPr>
        <p:spPr>
          <a:xfrm>
            <a:off x="419850" y="0"/>
            <a:ext cx="12012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Citations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"/>
          <p:cNvSpPr txBox="1"/>
          <p:nvPr>
            <p:ph idx="1" type="subTitle"/>
          </p:nvPr>
        </p:nvSpPr>
        <p:spPr>
          <a:xfrm>
            <a:off x="390550" y="582175"/>
            <a:ext cx="8321100" cy="3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Cody, Christopher A., and J. E. Moore. "North Carolina's Academically or Intellectually Gifted Children: A Look at the Performance &amp; Participation of AIG Students At the Lea-Level ." N.p., Aug. 2010. Web. 27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Grissom, Jason A., Luis A. Rodriguez, and Emily C. Kern. "Teacher and Principal Diversity and the Representation of Students of Color in Gifted Programs: Evidence from National Data."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Elementary School Journal 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117.3 (2017): 396-422. Web. 27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Lee, Seon-Young, Mephie Ngoi, Daphne Ngoi, and Paula Olszewski-Kubilius. "Addressing the Achievement Gap Between Minority and Nonminority Children By Increasing Access to Gifted Programs." </a:t>
            </a:r>
            <a:r>
              <a:rPr i="1" lang="en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for the Education of the Gifted</a:t>
            </a:r>
            <a:r>
              <a:rPr lang="en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(2004): n. pag. Web. 27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Shugg, Beth. "How Triangle Schools Identify Academically Gifted Students."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Carolina Parent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6 Feb. 2015. Web. 26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State of Racial Diversity in the Educator Workforce."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Racial Diversity of Students and Educators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(2016): n. pag. Web.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------------------------------------------------------------------------------------------------------------------------------------------------------------------------------------------------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the Face of Honors and Advanced Placement Courses." (2014): n. pag. Web. 27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Kotok, Stephen. "Unfulfilled Potential: High-Achieving Minority Students and the High School Achievement Gap in Math."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 School Journal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    University of North Carolina Press, 04 Mar. 2017. Web. 26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Milewski, Glen B., and Jacqueline M. Gillie. "What Are the Characteristics of AP Teachers? An Examination of Survey Research." (2002): n. pag. Web. 27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"Summary of Committee Activity and Relevant Research." </a:t>
            </a:r>
            <a:r>
              <a:rPr i="1"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School Forum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Public School Forum, n.d. Web. 26 July 2017.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Race Connection."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Next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11 Jan. 2017. Web. 31 July 2017.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26"/>
          <p:cNvSpPr txBox="1"/>
          <p:nvPr>
            <p:ph idx="1" type="subTitle"/>
          </p:nvPr>
        </p:nvSpPr>
        <p:spPr>
          <a:xfrm>
            <a:off x="6303500" y="4688700"/>
            <a:ext cx="30387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Angeli N.</a:t>
            </a:r>
            <a:r>
              <a:rPr lang="en"/>
              <a:t> &amp; Niayla H. </a:t>
            </a:r>
            <a:endParaRPr/>
          </a:p>
        </p:txBody>
      </p:sp>
      <p:sp>
        <p:nvSpPr>
          <p:cNvPr id="487" name="Google Shape;487;p26"/>
          <p:cNvSpPr txBox="1"/>
          <p:nvPr>
            <p:ph idx="1" type="subTitle"/>
          </p:nvPr>
        </p:nvSpPr>
        <p:spPr>
          <a:xfrm>
            <a:off x="291575" y="0"/>
            <a:ext cx="1283100" cy="4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Citiations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"/>
          <p:cNvSpPr txBox="1"/>
          <p:nvPr>
            <p:ph type="ctrTitle"/>
          </p:nvPr>
        </p:nvSpPr>
        <p:spPr>
          <a:xfrm>
            <a:off x="149850" y="3771275"/>
            <a:ext cx="8844300" cy="960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0000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000000"/>
                </a:solidFill>
              </a:rPr>
              <a:t>By: Jacob Adams, </a:t>
            </a:r>
            <a:r>
              <a:rPr lang="en" sz="2800">
                <a:solidFill>
                  <a:schemeClr val="dk1"/>
                </a:solidFill>
              </a:rPr>
              <a:t>Joshua Nicholson, Laura Searles, </a:t>
            </a:r>
            <a:r>
              <a:rPr lang="en" sz="2800">
                <a:solidFill>
                  <a:srgbClr val="000000"/>
                </a:solidFill>
              </a:rPr>
              <a:t>Oyinda Ajasa, Angeli Novio, &amp; Niayla Hairston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3" name="Google Shape;493;p27"/>
          <p:cNvSpPr txBox="1"/>
          <p:nvPr/>
        </p:nvSpPr>
        <p:spPr>
          <a:xfrm>
            <a:off x="829350" y="2158950"/>
            <a:ext cx="7644000" cy="825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Inequalities in American Education</a:t>
            </a:r>
            <a:endParaRPr b="1" sz="3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/>
          <p:nvPr>
            <p:ph idx="1" type="body"/>
          </p:nvPr>
        </p:nvSpPr>
        <p:spPr>
          <a:xfrm>
            <a:off x="658950" y="914825"/>
            <a:ext cx="7826100" cy="3388800"/>
          </a:xfrm>
          <a:prstGeom prst="rect">
            <a:avLst/>
          </a:prstGeom>
          <a:ln cap="flat" cmpd="sng" w="38100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Wealth Gap</a:t>
            </a:r>
            <a:endParaRPr i="0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Opportunities Matter</a:t>
            </a:r>
            <a:endParaRPr i="0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Modern Segregation</a:t>
            </a:r>
            <a:endParaRPr i="0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The Achievement Gap in American Education</a:t>
            </a:r>
            <a:endParaRPr i="0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Minorities in Academically or Intellectually Gifted Programs</a:t>
            </a:r>
            <a:endParaRPr i="0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i="0" lang="en" sz="2500">
                <a:solidFill>
                  <a:srgbClr val="000000"/>
                </a:solidFill>
              </a:rPr>
              <a:t>Lack of Diversity in Honors/AP Classes</a:t>
            </a:r>
            <a:endParaRPr i="0" sz="2500">
              <a:solidFill>
                <a:srgbClr val="000000"/>
              </a:solidFill>
            </a:endParaRPr>
          </a:p>
        </p:txBody>
      </p:sp>
      <p:sp>
        <p:nvSpPr>
          <p:cNvPr id="396" name="Google Shape;396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3343650" y="310375"/>
            <a:ext cx="2456700" cy="60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oboto Slab Thin"/>
                <a:ea typeface="Roboto Slab Thin"/>
                <a:cs typeface="Roboto Slab Thin"/>
                <a:sym typeface="Roboto Slab Thin"/>
              </a:rPr>
              <a:t>Topics</a:t>
            </a:r>
            <a:endParaRPr sz="3000">
              <a:latin typeface="Roboto Slab Thin"/>
              <a:ea typeface="Roboto Slab Thin"/>
              <a:cs typeface="Roboto Slab Thin"/>
              <a:sym typeface="Roboto Slab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type="title"/>
          </p:nvPr>
        </p:nvSpPr>
        <p:spPr>
          <a:xfrm>
            <a:off x="0" y="1460625"/>
            <a:ext cx="21420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Wealth Gap</a:t>
            </a:r>
            <a:endParaRPr/>
          </a:p>
        </p:txBody>
      </p:sp>
      <p:sp>
        <p:nvSpPr>
          <p:cNvPr id="403" name="Google Shape;403;p17"/>
          <p:cNvSpPr txBox="1"/>
          <p:nvPr>
            <p:ph idx="1" type="body"/>
          </p:nvPr>
        </p:nvSpPr>
        <p:spPr>
          <a:xfrm>
            <a:off x="392725" y="1944875"/>
            <a:ext cx="2480700" cy="2748000"/>
          </a:xfrm>
          <a:prstGeom prst="rect">
            <a:avLst/>
          </a:prstGeom>
          <a:solidFill>
            <a:srgbClr val="DEE9F2"/>
          </a:solidFill>
          <a:ln cap="flat" cmpd="sng" w="38100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wealth gap is a gap created to represent the imbalanced wealth distribution of the world. 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Net Worth/wealth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this affects minorities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is the leading cause of this inequality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this affects the education of minorities compared white families with wealth.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404" name="Google Shape;404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5" name="Google Shape;4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975" y="811675"/>
            <a:ext cx="5428950" cy="3325824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6" name="Google Shape;406;p17"/>
          <p:cNvPicPr preferRelativeResize="0"/>
          <p:nvPr/>
        </p:nvPicPr>
        <p:blipFill rotWithShape="1">
          <a:blip r:embed="rId3">
            <a:alphaModFix/>
          </a:blip>
          <a:srcRect b="-1160" l="0" r="0" t="1160"/>
          <a:stretch/>
        </p:blipFill>
        <p:spPr>
          <a:xfrm>
            <a:off x="658263" y="174163"/>
            <a:ext cx="7827476" cy="4795175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title"/>
          </p:nvPr>
        </p:nvSpPr>
        <p:spPr>
          <a:xfrm>
            <a:off x="144075" y="686650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Opportunities Matter</a:t>
            </a:r>
            <a:endParaRPr i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 u="sng">
                <a:solidFill>
                  <a:srgbClr val="FFFFFF"/>
                </a:solidFill>
              </a:rPr>
              <a:t>Wealth Inequalities In America</a:t>
            </a:r>
            <a:endParaRPr i="1" sz="10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412" name="Google Shape;412;p18"/>
          <p:cNvSpPr txBox="1"/>
          <p:nvPr>
            <p:ph idx="1" type="body"/>
          </p:nvPr>
        </p:nvSpPr>
        <p:spPr>
          <a:xfrm>
            <a:off x="2683000" y="1428750"/>
            <a:ext cx="39081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8"/>
          <p:cNvSpPr txBox="1"/>
          <p:nvPr>
            <p:ph idx="3" type="body"/>
          </p:nvPr>
        </p:nvSpPr>
        <p:spPr>
          <a:xfrm>
            <a:off x="6591100" y="1043200"/>
            <a:ext cx="2075400" cy="3395700"/>
          </a:xfrm>
          <a:prstGeom prst="rect">
            <a:avLst/>
          </a:prstGeom>
          <a:solidFill>
            <a:srgbClr val="DEE9F2"/>
          </a:solidFill>
          <a:ln cap="flat" cmpd="sng" w="285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Let’s Think</a:t>
            </a:r>
            <a:endParaRPr i="1"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~</a:t>
            </a: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education really helping Afro-Americans ”converge” in society or is it hindering a discoverance of equality? </a:t>
            </a:r>
            <a:endParaRPr b="1"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~ </a:t>
            </a:r>
            <a:r>
              <a:rPr b="1"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Does education necessarily always put you in the ideal position to accumulate the most wealth?</a:t>
            </a:r>
            <a:endParaRPr b="1"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~ </a:t>
            </a:r>
            <a:r>
              <a:rPr b="1"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Should education be the only thing Afro-Americans prioritize?</a:t>
            </a:r>
            <a:endParaRPr b="1"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tastics on education and wealth.PNG" id="415" name="Google Shape;4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50" y="1428750"/>
            <a:ext cx="4217000" cy="276605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6" name="Google Shape;416;p18"/>
          <p:cNvSpPr txBox="1"/>
          <p:nvPr/>
        </p:nvSpPr>
        <p:spPr>
          <a:xfrm>
            <a:off x="3035200" y="4312650"/>
            <a:ext cx="2706300" cy="393600"/>
          </a:xfrm>
          <a:prstGeom prst="rect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000">
                <a:latin typeface="Lato Light"/>
                <a:ea typeface="Lato Light"/>
                <a:cs typeface="Lato Light"/>
                <a:sym typeface="Lato Light"/>
              </a:rPr>
              <a:t> According to the Duke  Samuel Dubois Cook Center on Social Equity </a:t>
            </a:r>
            <a:endParaRPr i="1"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stastics on education and wealth.PNG" id="417" name="Google Shape;4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225" y="465612"/>
            <a:ext cx="6421875" cy="4212275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/>
          <p:nvPr>
            <p:ph type="title"/>
          </p:nvPr>
        </p:nvSpPr>
        <p:spPr>
          <a:xfrm>
            <a:off x="0" y="409800"/>
            <a:ext cx="2263200" cy="2630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Segregation</a:t>
            </a:r>
            <a:endParaRPr/>
          </a:p>
        </p:txBody>
      </p:sp>
      <p:sp>
        <p:nvSpPr>
          <p:cNvPr id="423" name="Google Shape;423;p19"/>
          <p:cNvSpPr txBox="1"/>
          <p:nvPr>
            <p:ph idx="1" type="body"/>
          </p:nvPr>
        </p:nvSpPr>
        <p:spPr>
          <a:xfrm>
            <a:off x="5115400" y="409800"/>
            <a:ext cx="3618600" cy="4323900"/>
          </a:xfrm>
          <a:prstGeom prst="rect">
            <a:avLst/>
          </a:prstGeom>
          <a:solidFill>
            <a:srgbClr val="DEE9F2"/>
          </a:solidFill>
          <a:ln cap="flat" cmpd="sng" w="762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Wealth impacts where families can live and go to school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African American and white families are </a:t>
            </a:r>
            <a:r>
              <a:rPr lang="en" sz="17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tending to choose schools with majorities of their races,</a:t>
            </a:r>
            <a:r>
              <a:rPr lang="en" sz="1700" u="sng">
                <a:solidFill>
                  <a:srgbClr val="000000"/>
                </a:solidFill>
              </a:rPr>
              <a:t> </a:t>
            </a:r>
            <a:r>
              <a:rPr lang="en" sz="1700">
                <a:solidFill>
                  <a:srgbClr val="000000"/>
                </a:solidFill>
              </a:rPr>
              <a:t>especially charter schools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Charter schools offer an alternative to underfunded public schools (Hoxby, 2004)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Money alone</a:t>
            </a:r>
            <a:r>
              <a:rPr lang="en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7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does not</a:t>
            </a:r>
            <a:r>
              <a:rPr lang="en" sz="1700">
                <a:solidFill>
                  <a:srgbClr val="000000"/>
                </a:solidFill>
              </a:rPr>
              <a:t> define a quality education (Pike, 2017)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24" name="Google Shape;424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275" y="1540650"/>
            <a:ext cx="3432250" cy="3120525"/>
          </a:xfrm>
          <a:prstGeom prst="rect">
            <a:avLst/>
          </a:prstGeom>
          <a:noFill/>
          <a:ln cap="flat" cmpd="sng" w="762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6" name="Google Shape;426;p19"/>
          <p:cNvSpPr txBox="1"/>
          <p:nvPr/>
        </p:nvSpPr>
        <p:spPr>
          <a:xfrm>
            <a:off x="309200" y="4418700"/>
            <a:ext cx="15048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(DeVeaux, 2015)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27" name="Google Shape;4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25" y="160400"/>
            <a:ext cx="5249974" cy="4773150"/>
          </a:xfrm>
          <a:prstGeom prst="rect">
            <a:avLst/>
          </a:prstGeom>
          <a:noFill/>
          <a:ln cap="flat" cmpd="sng" w="762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"/>
          <p:cNvSpPr txBox="1"/>
          <p:nvPr>
            <p:ph idx="1" type="body"/>
          </p:nvPr>
        </p:nvSpPr>
        <p:spPr>
          <a:xfrm>
            <a:off x="4170350" y="437700"/>
            <a:ext cx="4577100" cy="4268100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 Light"/>
              <a:buChar char="●"/>
            </a:pPr>
            <a:r>
              <a:rPr lang="en" sz="1700">
                <a:solidFill>
                  <a:srgbClr val="000000"/>
                </a:solidFill>
              </a:rPr>
              <a:t>Refers to the</a:t>
            </a:r>
            <a:r>
              <a:rPr lang="en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gap</a:t>
            </a:r>
            <a:r>
              <a:rPr lang="en" sz="1700">
                <a:solidFill>
                  <a:srgbClr val="000000"/>
                </a:solidFill>
              </a:rPr>
              <a:t> in academic  performance between groups of students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●"/>
            </a:pPr>
            <a:r>
              <a:rPr b="1" lang="en" sz="17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Factors that influence the ‘achievement    gap’:</a:t>
            </a:r>
            <a:endParaRPr b="1" sz="1700" u="sng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Race</a:t>
            </a:r>
            <a:r>
              <a:rPr lang="en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>
                <a:solidFill>
                  <a:srgbClr val="000000"/>
                </a:solidFill>
              </a:rPr>
              <a:t>Stress of perceived discrimination and stereotype threat (Anderson 2016)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Socioeconomic status:</a:t>
            </a:r>
            <a:r>
              <a:rPr lang="en" sz="1700">
                <a:solidFill>
                  <a:schemeClr val="dk1"/>
                </a:solidFill>
              </a:rPr>
              <a:t> Children in wealthy families perform better than those in poor ones (Reardon 2011)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literacy</a:t>
            </a: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>
                <a:solidFill>
                  <a:schemeClr val="dk1"/>
                </a:solidFill>
              </a:rPr>
              <a:t>Low-income families are most likely to live in ‘book deserts’(Steinhardt 2016)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33" name="Google Shape;433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20"/>
          <p:cNvSpPr txBox="1"/>
          <p:nvPr/>
        </p:nvSpPr>
        <p:spPr>
          <a:xfrm>
            <a:off x="0" y="1153225"/>
            <a:ext cx="24306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Achievement  Gap in American Education</a:t>
            </a:r>
            <a:endParaRPr sz="2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35" name="Google Shape;4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75" y="2507600"/>
            <a:ext cx="3660100" cy="2198200"/>
          </a:xfrm>
          <a:prstGeom prst="rect">
            <a:avLst/>
          </a:prstGeom>
          <a:noFill/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6" name="Google Shape;4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638" y="474288"/>
            <a:ext cx="6984725" cy="4194925"/>
          </a:xfrm>
          <a:prstGeom prst="rect">
            <a:avLst/>
          </a:prstGeom>
          <a:noFill/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/>
          <p:nvPr>
            <p:ph type="title"/>
          </p:nvPr>
        </p:nvSpPr>
        <p:spPr>
          <a:xfrm>
            <a:off x="93300" y="698250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Minorities in Academically or I</a:t>
            </a:r>
            <a:r>
              <a:rPr lang="en"/>
              <a:t>ntellectually</a:t>
            </a:r>
            <a:r>
              <a:rPr lang="en"/>
              <a:t> Gifted Programs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 txBox="1"/>
          <p:nvPr>
            <p:ph idx="1" type="body"/>
          </p:nvPr>
        </p:nvSpPr>
        <p:spPr>
          <a:xfrm>
            <a:off x="6375900" y="599075"/>
            <a:ext cx="2030400" cy="4064100"/>
          </a:xfrm>
          <a:prstGeom prst="rect">
            <a:avLst/>
          </a:prstGeom>
          <a:solidFill>
            <a:srgbClr val="DEE9F2"/>
          </a:solidFill>
          <a:ln cap="flat" cmpd="sng" w="28575">
            <a:solidFill>
              <a:srgbClr val="4A5C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Causes of Discrepancy:</a:t>
            </a:r>
            <a:endParaRPr b="1"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Teacher impact:</a:t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1400">
                <a:solidFill>
                  <a:srgbClr val="000000"/>
                </a:solidFill>
              </a:rPr>
              <a:t>-Nominations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	-Racial biases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	-Low expectations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               -Unfamiliarity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Wealth impact:</a:t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	-Tests</a:t>
            </a:r>
            <a:endParaRPr sz="14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-*Duke TIP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21"/>
          <p:cNvSpPr txBox="1"/>
          <p:nvPr>
            <p:ph idx="12" type="sldNum"/>
          </p:nvPr>
        </p:nvSpPr>
        <p:spPr>
          <a:xfrm>
            <a:off x="8117984" y="453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21"/>
          <p:cNvSpPr txBox="1"/>
          <p:nvPr/>
        </p:nvSpPr>
        <p:spPr>
          <a:xfrm>
            <a:off x="2454300" y="4004975"/>
            <a:ext cx="3702600" cy="658200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Percent of US student population in gifted programs compared to demographics of those recommended for gifted services.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5" name="Google Shape;4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900" y="1105900"/>
            <a:ext cx="3969400" cy="2818275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21"/>
          <p:cNvSpPr txBox="1"/>
          <p:nvPr/>
        </p:nvSpPr>
        <p:spPr>
          <a:xfrm>
            <a:off x="3235200" y="4743975"/>
            <a:ext cx="2140800" cy="323100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(Grissom, Rodriguez, Kern, 2017)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7" name="Google Shape;4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63" y="164325"/>
            <a:ext cx="6781475" cy="4814850"/>
          </a:xfrm>
          <a:prstGeom prst="rect">
            <a:avLst/>
          </a:prstGeom>
          <a:noFill/>
          <a:ln cap="flat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"/>
          <p:cNvSpPr txBox="1"/>
          <p:nvPr>
            <p:ph idx="1" type="body"/>
          </p:nvPr>
        </p:nvSpPr>
        <p:spPr>
          <a:xfrm>
            <a:off x="2516400" y="1730675"/>
            <a:ext cx="2516400" cy="1886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Student’s Choice Factors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Teacher Expectations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Student’s Attitudes</a:t>
            </a:r>
            <a:endParaRPr sz="16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◦"/>
            </a:pPr>
            <a:r>
              <a:rPr lang="en" sz="1500">
                <a:solidFill>
                  <a:schemeClr val="dk1"/>
                </a:solidFill>
              </a:rPr>
              <a:t>Peer Influences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◦"/>
            </a:pPr>
            <a:r>
              <a:rPr lang="en" sz="1500">
                <a:solidFill>
                  <a:schemeClr val="dk1"/>
                </a:solidFill>
              </a:rPr>
              <a:t>Family Influences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◦"/>
            </a:pPr>
            <a:r>
              <a:rPr lang="en" sz="1500">
                <a:solidFill>
                  <a:schemeClr val="dk1"/>
                </a:solidFill>
              </a:rPr>
              <a:t>Relationships to School/Teachers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2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Diversity in Honors &amp; AP Classes</a:t>
            </a:r>
            <a:endParaRPr/>
          </a:p>
        </p:txBody>
      </p:sp>
      <p:sp>
        <p:nvSpPr>
          <p:cNvPr id="454" name="Google Shape;454;p22"/>
          <p:cNvSpPr txBox="1"/>
          <p:nvPr>
            <p:ph idx="2" type="body"/>
          </p:nvPr>
        </p:nvSpPr>
        <p:spPr>
          <a:xfrm>
            <a:off x="5651050" y="1730675"/>
            <a:ext cx="2671500" cy="263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Advanced Class Biases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Students identified for AIG programs in elementary school have a direct pipeline into the honors classes offered in middle schools and AP/Honors classes offered in high school.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55" name="Google Shape;455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22"/>
          <p:cNvSpPr txBox="1"/>
          <p:nvPr/>
        </p:nvSpPr>
        <p:spPr>
          <a:xfrm>
            <a:off x="3036250" y="644250"/>
            <a:ext cx="4980900" cy="1003200"/>
          </a:xfrm>
          <a:prstGeom prst="rect">
            <a:avLst/>
          </a:prstGeom>
          <a:noFill/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DCEFF2"/>
                </a:highlight>
                <a:latin typeface="Lato"/>
                <a:ea typeface="Lato"/>
                <a:cs typeface="Lato"/>
                <a:sym typeface="Lato"/>
              </a:rPr>
              <a:t>Sheer demographics in a classroom alone should not equate to whether or not the class is advanced.</a:t>
            </a:r>
            <a:endParaRPr b="1" sz="1800">
              <a:highlight>
                <a:srgbClr val="DCEFF2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7" name="Google Shape;457;p22"/>
          <p:cNvPicPr preferRelativeResize="0"/>
          <p:nvPr/>
        </p:nvPicPr>
        <p:blipFill rotWithShape="1">
          <a:blip r:embed="rId3">
            <a:alphaModFix/>
          </a:blip>
          <a:srcRect b="15192" l="23333" r="26281" t="34914"/>
          <a:stretch/>
        </p:blipFill>
        <p:spPr>
          <a:xfrm>
            <a:off x="2873646" y="3700300"/>
            <a:ext cx="1801904" cy="1003200"/>
          </a:xfrm>
          <a:prstGeom prst="rect">
            <a:avLst/>
          </a:prstGeom>
          <a:noFill/>
          <a:ln cap="flat" cmpd="sng" w="285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3">
            <a:alphaModFix/>
          </a:blip>
          <a:srcRect b="15192" l="23333" r="26281" t="34914"/>
          <a:stretch/>
        </p:blipFill>
        <p:spPr>
          <a:xfrm>
            <a:off x="153538" y="145538"/>
            <a:ext cx="8836924" cy="4852426"/>
          </a:xfrm>
          <a:prstGeom prst="rect">
            <a:avLst/>
          </a:prstGeom>
          <a:noFill/>
          <a:ln cap="flat" cmpd="sng" w="762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9" name="Google Shape;459;p22"/>
          <p:cNvSpPr txBox="1"/>
          <p:nvPr/>
        </p:nvSpPr>
        <p:spPr>
          <a:xfrm>
            <a:off x="6352050" y="2499400"/>
            <a:ext cx="2576400" cy="1807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-70% of teachers find less than 10% of black students in their class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-60% of teachers find about 10% of hispanic students in their class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-55% of teachers find about 10% of  asians in their class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-70% of teachers find over 75% of white students in their class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"/>
          <p:cNvSpPr txBox="1"/>
          <p:nvPr>
            <p:ph idx="4294967295" type="ctrTitle"/>
          </p:nvPr>
        </p:nvSpPr>
        <p:spPr>
          <a:xfrm>
            <a:off x="1648300" y="209525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Roboto Slab Thin"/>
                <a:ea typeface="Roboto Slab Thin"/>
                <a:cs typeface="Roboto Slab Thin"/>
                <a:sym typeface="Roboto Slab Thin"/>
              </a:rPr>
              <a:t>Conclusion</a:t>
            </a:r>
            <a:endParaRPr sz="4800">
              <a:solidFill>
                <a:srgbClr val="FFFFFF"/>
              </a:solidFill>
              <a:latin typeface="Roboto Slab Thin"/>
              <a:ea typeface="Roboto Slab Thin"/>
              <a:cs typeface="Roboto Slab Thin"/>
              <a:sym typeface="Roboto Slab Thin"/>
            </a:endParaRPr>
          </a:p>
        </p:txBody>
      </p:sp>
      <p:sp>
        <p:nvSpPr>
          <p:cNvPr id="465" name="Google Shape;465;p23"/>
          <p:cNvSpPr txBox="1"/>
          <p:nvPr>
            <p:ph idx="4294967295" type="subTitle"/>
          </p:nvPr>
        </p:nvSpPr>
        <p:spPr>
          <a:xfrm>
            <a:off x="602700" y="1137850"/>
            <a:ext cx="8001300" cy="2606100"/>
          </a:xfrm>
          <a:prstGeom prst="rect">
            <a:avLst/>
          </a:prstGeom>
          <a:ln cap="flat" cmpd="sng" w="285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Char char="○"/>
            </a:pPr>
            <a:r>
              <a:rPr lang="en" sz="3600">
                <a:solidFill>
                  <a:srgbClr val="000000"/>
                </a:solidFill>
              </a:rPr>
              <a:t>Education is one of America’s many basic human rights, shouldn’t cause educational attainment to be any less for any group of people.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6" name="Google Shape;466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