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g47a113eb1eec2453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4" name="Google Shape;44;g47a113eb1eec245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50" y="304800"/>
            <a:ext cx="21249000" cy="1581300"/>
          </a:xfrm>
          <a:prstGeom prst="rect">
            <a:avLst/>
          </a:prstGeom>
          <a:solidFill>
            <a:srgbClr val="674EA7"/>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4000"/>
              <a:t>How the Prison Industrial Complex Exploits Men of Color</a:t>
            </a:r>
            <a:endParaRPr sz="4000"/>
          </a:p>
          <a:p>
            <a:pPr indent="0" lvl="0" marL="0" marR="0" rtl="0" algn="ctr">
              <a:spcBef>
                <a:spcPts val="0"/>
              </a:spcBef>
              <a:spcAft>
                <a:spcPts val="0"/>
              </a:spcAft>
              <a:buClr>
                <a:schemeClr val="lt1"/>
              </a:buClr>
              <a:buFont typeface="Arial"/>
              <a:buNone/>
            </a:pPr>
            <a:r>
              <a:rPr lang="en-US" sz="3000"/>
              <a:t>Amelie Novio || C. E. Jordan H</a:t>
            </a:r>
            <a:r>
              <a:rPr lang="en-US" sz="3000"/>
              <a:t>igh School</a:t>
            </a:r>
            <a:endParaRPr sz="3000"/>
          </a:p>
          <a:p>
            <a:pPr indent="0" lvl="0" marL="0" marR="0" rtl="0" algn="ctr">
              <a:spcBef>
                <a:spcPts val="0"/>
              </a:spcBef>
              <a:spcAft>
                <a:spcPts val="0"/>
              </a:spcAft>
              <a:buClr>
                <a:schemeClr val="lt1"/>
              </a:buClr>
              <a:buFont typeface="Arial"/>
              <a:buNone/>
            </a:pPr>
            <a:r>
              <a:t/>
            </a:r>
            <a:endParaRPr/>
          </a:p>
        </p:txBody>
      </p:sp>
      <p:sp>
        <p:nvSpPr>
          <p:cNvPr id="30" name="Google Shape;30;p3"/>
          <p:cNvSpPr txBox="1"/>
          <p:nvPr>
            <p:ph idx="1" type="body"/>
          </p:nvPr>
        </p:nvSpPr>
        <p:spPr>
          <a:xfrm>
            <a:off x="348343" y="2133600"/>
            <a:ext cx="6792685"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000"/>
              <a:t>Introduction</a:t>
            </a:r>
            <a:endParaRPr b="1" i="0" sz="30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819400"/>
            <a:ext cx="6792600" cy="33984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Font typeface="Arial"/>
              <a:buNone/>
            </a:pPr>
            <a:r>
              <a:rPr b="1" lang="en-US" sz="2000"/>
              <a:t>How has the mass incarceration of men in marginalized groups contributed to the prison industrial complex? </a:t>
            </a:r>
            <a:endParaRPr b="1" sz="2000"/>
          </a:p>
          <a:p>
            <a:pPr indent="0" lvl="0" marL="0" marR="0" rtl="0" algn="l">
              <a:lnSpc>
                <a:spcPct val="115000"/>
              </a:lnSpc>
              <a:spcBef>
                <a:spcPts val="0"/>
              </a:spcBef>
              <a:spcAft>
                <a:spcPts val="0"/>
              </a:spcAft>
              <a:buClr>
                <a:schemeClr val="dk1"/>
              </a:buClr>
              <a:buFont typeface="Arial"/>
              <a:buNone/>
            </a:pPr>
            <a:r>
              <a:t/>
            </a:r>
            <a:endParaRPr sz="2000"/>
          </a:p>
          <a:p>
            <a:pPr indent="0" lvl="0" marL="0" marR="0" rtl="0" algn="l">
              <a:lnSpc>
                <a:spcPct val="115000"/>
              </a:lnSpc>
              <a:spcBef>
                <a:spcPts val="0"/>
              </a:spcBef>
              <a:spcAft>
                <a:spcPts val="0"/>
              </a:spcAft>
              <a:buClr>
                <a:schemeClr val="dk1"/>
              </a:buClr>
              <a:buFont typeface="Arial"/>
              <a:buNone/>
            </a:pPr>
            <a:r>
              <a:rPr lang="en-US" sz="2000"/>
              <a:t>Marginalized men are often the victims of incarceration, usually taking them to the prison industrial complex where they labor for low wages and bring corporations increased profits.</a:t>
            </a:r>
            <a:r>
              <a:rPr lang="en-US" sz="2000"/>
              <a:t> </a:t>
            </a:r>
            <a:endParaRPr sz="1800"/>
          </a:p>
        </p:txBody>
      </p:sp>
      <p:sp>
        <p:nvSpPr>
          <p:cNvPr id="32" name="Google Shape;32;p3"/>
          <p:cNvSpPr txBox="1"/>
          <p:nvPr>
            <p:ph idx="3" type="body"/>
          </p:nvPr>
        </p:nvSpPr>
        <p:spPr>
          <a:xfrm>
            <a:off x="348380" y="5509800"/>
            <a:ext cx="6792600"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000"/>
              <a:t>Background</a:t>
            </a:r>
            <a:endParaRPr b="1" i="0" sz="30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71350" y="6217800"/>
            <a:ext cx="6792600" cy="98004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Font typeface="Arial"/>
              <a:buNone/>
            </a:pPr>
            <a:r>
              <a:rPr lang="en-US" sz="2000"/>
              <a:t>According to Critical Resistance, “The Prison Industrial Complex is a term to describe the overlapping interests of government and industry that use </a:t>
            </a:r>
            <a:r>
              <a:rPr lang="en-US" sz="2000"/>
              <a:t>surveillance</a:t>
            </a:r>
            <a:r>
              <a:rPr lang="en-US" sz="2000"/>
              <a:t>, policing, and</a:t>
            </a:r>
            <a:r>
              <a:rPr lang="en-US" sz="2000"/>
              <a:t> imprisonment as solutions to economic, social and political problems.” A majority of the population that has been incarcerated are men of marginalized groups. Marginalization is “the existence of a population, group or individual, on the periphery or boundary of mainstream society.”</a:t>
            </a:r>
            <a:endParaRPr sz="2000"/>
          </a:p>
          <a:p>
            <a:pPr indent="0" lvl="0" marL="0" marR="0" rtl="0" algn="l">
              <a:lnSpc>
                <a:spcPct val="115000"/>
              </a:lnSpc>
              <a:spcBef>
                <a:spcPts val="0"/>
              </a:spcBef>
              <a:spcAft>
                <a:spcPts val="0"/>
              </a:spcAft>
              <a:buClr>
                <a:schemeClr val="dk1"/>
              </a:buClr>
              <a:buFont typeface="Arial"/>
              <a:buNone/>
            </a:pPr>
            <a:r>
              <a:rPr lang="en-US" sz="2000"/>
              <a:t>The United States has the highest prison rates in the world. </a:t>
            </a:r>
            <a:r>
              <a:rPr lang="en-US" sz="2000"/>
              <a:t>Throughout history, even today, men have made the majority of the prison population. It is often men of color that have been targeted. African American and Hispanic men have the highest rates of incarceration compared to any other group.</a:t>
            </a:r>
            <a:endParaRPr sz="2000"/>
          </a:p>
          <a:p>
            <a:pPr indent="-355600" lvl="0" marL="457200" marR="0" rtl="0" algn="l">
              <a:lnSpc>
                <a:spcPct val="115000"/>
              </a:lnSpc>
              <a:spcBef>
                <a:spcPts val="0"/>
              </a:spcBef>
              <a:spcAft>
                <a:spcPts val="0"/>
              </a:spcAft>
              <a:buSzPts val="2000"/>
              <a:buChar char="●"/>
            </a:pPr>
            <a:r>
              <a:rPr lang="en-US" sz="2000"/>
              <a:t>About 40% of all American prisoners, men and women, are African American men.</a:t>
            </a:r>
            <a:endParaRPr sz="2000"/>
          </a:p>
          <a:p>
            <a:pPr indent="-355600" lvl="0" marL="457200" marR="0" rtl="0" algn="l">
              <a:lnSpc>
                <a:spcPct val="115000"/>
              </a:lnSpc>
              <a:spcBef>
                <a:spcPts val="0"/>
              </a:spcBef>
              <a:spcAft>
                <a:spcPts val="0"/>
              </a:spcAft>
              <a:buSzPts val="2000"/>
              <a:buChar char="●"/>
            </a:pPr>
            <a:r>
              <a:rPr lang="en-US" sz="2000"/>
              <a:t>African Americans comprise of nearly two thirds of the prison population (62%). </a:t>
            </a:r>
            <a:endParaRPr sz="2000"/>
          </a:p>
          <a:p>
            <a:pPr indent="0" lvl="0" marL="0" marR="0" rtl="0" algn="l">
              <a:lnSpc>
                <a:spcPct val="115000"/>
              </a:lnSpc>
              <a:spcBef>
                <a:spcPts val="0"/>
              </a:spcBef>
              <a:spcAft>
                <a:spcPts val="0"/>
              </a:spcAft>
              <a:buClr>
                <a:schemeClr val="dk1"/>
              </a:buClr>
              <a:buFont typeface="Arial"/>
              <a:buNone/>
            </a:pPr>
            <a:r>
              <a:rPr lang="en-US" sz="2000"/>
              <a:t>These numbers have been increasing along with the number of private prisons there are in the country. The more prisons there are, the more space there is to needed fill to make money. Men are often charged with harsh sentences and lengthy terms in prison which provides more cheap labor to these private prisons. </a:t>
            </a:r>
            <a:endParaRPr sz="2000"/>
          </a:p>
          <a:p>
            <a:pPr indent="-355600" lvl="0" marL="457200" marR="0" rtl="0" algn="l">
              <a:lnSpc>
                <a:spcPct val="115000"/>
              </a:lnSpc>
              <a:spcBef>
                <a:spcPts val="0"/>
              </a:spcBef>
              <a:spcAft>
                <a:spcPts val="0"/>
              </a:spcAft>
              <a:buSzPts val="2000"/>
              <a:buChar char="●"/>
            </a:pPr>
            <a:r>
              <a:rPr lang="en-US" sz="2000"/>
              <a:t>3,100 corporations profit from mass incarceration</a:t>
            </a:r>
            <a:endParaRPr sz="2000"/>
          </a:p>
          <a:p>
            <a:pPr indent="-355600" lvl="0" marL="457200" marR="0" rtl="0" algn="l">
              <a:lnSpc>
                <a:spcPct val="115000"/>
              </a:lnSpc>
              <a:spcBef>
                <a:spcPts val="0"/>
              </a:spcBef>
              <a:spcAft>
                <a:spcPts val="0"/>
              </a:spcAft>
              <a:buSzPts val="2000"/>
              <a:buChar char="●"/>
            </a:pPr>
            <a:r>
              <a:rPr lang="en-US" sz="2000"/>
              <a:t>Private prison owners such as CoreCivic (formerly the Corrections Corporation of America) and the GEO Group have spent a total of $5.1 million combined to lobby local, state, and federal governments in 2016.</a:t>
            </a:r>
            <a:endParaRPr sz="2000"/>
          </a:p>
        </p:txBody>
      </p:sp>
      <p:sp>
        <p:nvSpPr>
          <p:cNvPr id="34" name="Google Shape;34;p3"/>
          <p:cNvSpPr txBox="1"/>
          <p:nvPr>
            <p:ph idx="7" type="body"/>
          </p:nvPr>
        </p:nvSpPr>
        <p:spPr>
          <a:xfrm>
            <a:off x="7576533" y="2133600"/>
            <a:ext cx="6792600"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000"/>
              <a:t>Data and Result</a:t>
            </a:r>
            <a:r>
              <a:rPr lang="en-US" sz="3000"/>
              <a:t>s</a:t>
            </a:r>
            <a:endParaRPr b="1" i="0" sz="30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804600" y="11111050"/>
            <a:ext cx="6792600" cy="49071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SzPts val="1400"/>
              <a:buFont typeface="Arial"/>
              <a:buNone/>
            </a:pPr>
            <a:r>
              <a:rPr lang="en-US" sz="2000"/>
              <a:t>The growing prison population and industry has </a:t>
            </a:r>
            <a:r>
              <a:rPr lang="en-US" sz="2000"/>
              <a:t>predominantly </a:t>
            </a:r>
            <a:r>
              <a:rPr lang="en-US" sz="2000"/>
              <a:t>been affecting men of color. This has been happening throughout history and is still an issue today. Private prisons and the corporations that endorse them are profiting off of their labor for cheap prices. Of course, it is only just for an individual to be punished for a wrongdoing, but it is an injustice to be punished so harshly for a small offense. A prime example would be categorizing small possessions of a drug as a felony rather than a misdemeanor. Former president, </a:t>
            </a:r>
            <a:r>
              <a:rPr lang="en-US" sz="2000"/>
              <a:t>Barack</a:t>
            </a:r>
            <a:r>
              <a:rPr lang="en-US" sz="2000"/>
              <a:t> Obama, has addressed issues derived from the War on Drugs, that are still in effect, and has taken some action in reforming federal sentences for minimal drug charges. There have been few efforts to put a stop to this injustice. Awareness should be spread about what happens behind the prison walls.</a:t>
            </a:r>
            <a:endParaRPr b="0" i="0" sz="2000" u="none" cap="none" strike="noStrike">
              <a:solidFill>
                <a:schemeClr val="dk1"/>
              </a:solidFill>
              <a:latin typeface="Times New Roman"/>
              <a:ea typeface="Times New Roman"/>
              <a:cs typeface="Times New Roman"/>
              <a:sym typeface="Times New Roman"/>
            </a:endParaRPr>
          </a:p>
        </p:txBody>
      </p:sp>
      <p:sp>
        <p:nvSpPr>
          <p:cNvPr id="36" name="Google Shape;36;p3"/>
          <p:cNvSpPr txBox="1"/>
          <p:nvPr>
            <p:ph idx="9" type="body"/>
          </p:nvPr>
        </p:nvSpPr>
        <p:spPr>
          <a:xfrm>
            <a:off x="14804597" y="6636988"/>
            <a:ext cx="6792600"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000"/>
              <a:t>Methodology</a:t>
            </a:r>
            <a:endParaRPr b="1" i="0" sz="30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804600" y="7170400"/>
            <a:ext cx="6792600" cy="35052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SzPts val="1400"/>
              <a:buFont typeface="Arial"/>
              <a:buNone/>
            </a:pPr>
            <a:r>
              <a:rPr lang="en-US" sz="2000"/>
              <a:t>For this project, I used scholarly articles from Google Scholar, ProQuest, and Duke Libraries. I also used sources from reputable organizations such as The Sentencing Project. I gathered sources from recent studies, ranging from 2000 to 2018</a:t>
            </a:r>
            <a:r>
              <a:rPr lang="en-US" sz="2000"/>
              <a:t>.</a:t>
            </a:r>
            <a:endParaRPr sz="2000"/>
          </a:p>
          <a:p>
            <a:pPr indent="0" lvl="0" marL="0" marR="0" rtl="0" algn="l">
              <a:lnSpc>
                <a:spcPct val="115000"/>
              </a:lnSpc>
              <a:spcBef>
                <a:spcPts val="0"/>
              </a:spcBef>
              <a:spcAft>
                <a:spcPts val="0"/>
              </a:spcAft>
              <a:buClr>
                <a:schemeClr val="dk1"/>
              </a:buClr>
              <a:buSzPts val="1400"/>
              <a:buFont typeface="Arial"/>
              <a:buNone/>
            </a:pPr>
            <a:r>
              <a:rPr lang="en-US" sz="2000"/>
              <a:t>Most of my information comprised of statistical or quantitative data. While researching, I found lots of statistics on the population of those incarcerated. It was difficult to find specific data on the private prison population. </a:t>
            </a:r>
            <a:endParaRPr sz="2000"/>
          </a:p>
        </p:txBody>
      </p:sp>
      <p:sp>
        <p:nvSpPr>
          <p:cNvPr id="38" name="Google Shape;38;p3"/>
          <p:cNvSpPr txBox="1"/>
          <p:nvPr>
            <p:ph idx="14" type="body"/>
          </p:nvPr>
        </p:nvSpPr>
        <p:spPr>
          <a:xfrm>
            <a:off x="14804597" y="10452225"/>
            <a:ext cx="6792600"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000"/>
              <a:t>Conclusion</a:t>
            </a:r>
            <a:endParaRPr b="1" i="0" sz="3000" u="none" cap="none" strike="noStrike">
              <a:solidFill>
                <a:schemeClr val="lt1"/>
              </a:solidFill>
              <a:latin typeface="Arial"/>
              <a:ea typeface="Arial"/>
              <a:cs typeface="Arial"/>
              <a:sym typeface="Arial"/>
            </a:endParaRPr>
          </a:p>
        </p:txBody>
      </p:sp>
      <p:sp>
        <p:nvSpPr>
          <p:cNvPr id="39" name="Google Shape;39;p3"/>
          <p:cNvSpPr txBox="1"/>
          <p:nvPr>
            <p:ph idx="15" type="body"/>
          </p:nvPr>
        </p:nvSpPr>
        <p:spPr>
          <a:xfrm>
            <a:off x="7587975" y="2743200"/>
            <a:ext cx="6792600" cy="84279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Font typeface="Arial"/>
              <a:buNone/>
            </a:pPr>
            <a:r>
              <a:rPr lang="en-US" sz="2000">
                <a:solidFill>
                  <a:srgbClr val="1C1E29"/>
                </a:solidFill>
              </a:rPr>
              <a:t>From the information gathered, there is a connection between the incarceration of marginalized men and the private prison industry. </a:t>
            </a:r>
            <a:r>
              <a:rPr lang="en-US" sz="2000">
                <a:solidFill>
                  <a:srgbClr val="1C1E29"/>
                </a:solidFill>
              </a:rPr>
              <a:t>Since the "War on Drugs" took action under the Reagan Administration, incarcerations have sparked drastically and have often targeted men of color. This is due to stricter sentencing guidelines and policies. There are harsher sentences for menial offenses. </a:t>
            </a:r>
            <a:endParaRPr sz="2000">
              <a:solidFill>
                <a:srgbClr val="1C1E29"/>
              </a:solidFill>
            </a:endParaRPr>
          </a:p>
          <a:p>
            <a:pPr indent="-355600" lvl="0" marL="457200" marR="0" rtl="0" algn="l">
              <a:lnSpc>
                <a:spcPct val="115000"/>
              </a:lnSpc>
              <a:spcBef>
                <a:spcPts val="0"/>
              </a:spcBef>
              <a:spcAft>
                <a:spcPts val="0"/>
              </a:spcAft>
              <a:buClr>
                <a:srgbClr val="1C1E29"/>
              </a:buClr>
              <a:buSzPts val="2000"/>
              <a:buChar char="●"/>
            </a:pPr>
            <a:r>
              <a:rPr lang="en-US" sz="2000">
                <a:solidFill>
                  <a:srgbClr val="1C1E29"/>
                </a:solidFill>
              </a:rPr>
              <a:t>At least 60% of the prison population are people of color.</a:t>
            </a:r>
            <a:endParaRPr sz="2000">
              <a:solidFill>
                <a:srgbClr val="1C1E29"/>
              </a:solidFill>
            </a:endParaRPr>
          </a:p>
          <a:p>
            <a:pPr indent="-355600" lvl="0" marL="457200" marR="0" rtl="0" algn="l">
              <a:lnSpc>
                <a:spcPct val="115000"/>
              </a:lnSpc>
              <a:spcBef>
                <a:spcPts val="0"/>
              </a:spcBef>
              <a:spcAft>
                <a:spcPts val="0"/>
              </a:spcAft>
              <a:buClr>
                <a:srgbClr val="1C1E29"/>
              </a:buClr>
              <a:buSzPts val="2000"/>
              <a:buChar char="●"/>
            </a:pPr>
            <a:r>
              <a:rPr lang="en-US" sz="2000">
                <a:solidFill>
                  <a:srgbClr val="1C1E29"/>
                </a:solidFill>
              </a:rPr>
              <a:t>Black men are 6 times as likely to be imprisoned as white men.</a:t>
            </a:r>
            <a:endParaRPr sz="2000">
              <a:solidFill>
                <a:srgbClr val="1C1E29"/>
              </a:solidFill>
            </a:endParaRPr>
          </a:p>
          <a:p>
            <a:pPr indent="-355600" lvl="0" marL="457200" marR="0" rtl="0" algn="l">
              <a:lnSpc>
                <a:spcPct val="115000"/>
              </a:lnSpc>
              <a:spcBef>
                <a:spcPts val="0"/>
              </a:spcBef>
              <a:spcAft>
                <a:spcPts val="0"/>
              </a:spcAft>
              <a:buClr>
                <a:srgbClr val="1C1E29"/>
              </a:buClr>
              <a:buSzPts val="2000"/>
              <a:buChar char="●"/>
            </a:pPr>
            <a:r>
              <a:rPr lang="en-US" sz="2000">
                <a:solidFill>
                  <a:srgbClr val="1C1E29"/>
                </a:solidFill>
              </a:rPr>
              <a:t>Hispanic men are 2.7 times as likely.</a:t>
            </a:r>
            <a:endParaRPr sz="2000">
              <a:solidFill>
                <a:srgbClr val="1C1E29"/>
              </a:solidFill>
            </a:endParaRPr>
          </a:p>
          <a:p>
            <a:pPr indent="0" lvl="0" marL="0" rtl="0" algn="l">
              <a:lnSpc>
                <a:spcPct val="115000"/>
              </a:lnSpc>
              <a:spcBef>
                <a:spcPts val="0"/>
              </a:spcBef>
              <a:spcAft>
                <a:spcPts val="0"/>
              </a:spcAft>
              <a:buNone/>
            </a:pPr>
            <a:r>
              <a:rPr lang="en-US" sz="2000">
                <a:solidFill>
                  <a:srgbClr val="1C1E29"/>
                </a:solidFill>
              </a:rPr>
              <a:t>The number of privately owned prisons is steadily increasing as well as the number of people who are put into those prisons.</a:t>
            </a:r>
            <a:endParaRPr sz="2000">
              <a:solidFill>
                <a:srgbClr val="1C1E29"/>
              </a:solidFill>
            </a:endParaRPr>
          </a:p>
          <a:p>
            <a:pPr indent="-355600" lvl="0" marL="457200" rtl="0" algn="l">
              <a:lnSpc>
                <a:spcPct val="115000"/>
              </a:lnSpc>
              <a:spcBef>
                <a:spcPts val="0"/>
              </a:spcBef>
              <a:spcAft>
                <a:spcPts val="0"/>
              </a:spcAft>
              <a:buClr>
                <a:srgbClr val="1C1E29"/>
              </a:buClr>
              <a:buSzPts val="2000"/>
              <a:buChar char="●"/>
            </a:pPr>
            <a:r>
              <a:rPr lang="en-US" sz="2000">
                <a:solidFill>
                  <a:srgbClr val="1C1E29"/>
                </a:solidFill>
              </a:rPr>
              <a:t>United States private prisons incarcerated 128,063 people in 2016. (8.5% of the total state and federal prison population)</a:t>
            </a:r>
            <a:endParaRPr sz="2000">
              <a:solidFill>
                <a:srgbClr val="1C1E29"/>
              </a:solidFill>
            </a:endParaRPr>
          </a:p>
          <a:p>
            <a:pPr indent="-355600" lvl="0" marL="457200" rtl="0" algn="l">
              <a:lnSpc>
                <a:spcPct val="115000"/>
              </a:lnSpc>
              <a:spcBef>
                <a:spcPts val="0"/>
              </a:spcBef>
              <a:spcAft>
                <a:spcPts val="0"/>
              </a:spcAft>
              <a:buClr>
                <a:srgbClr val="1C1E29"/>
              </a:buClr>
              <a:buSzPts val="2000"/>
              <a:buChar char="●"/>
            </a:pPr>
            <a:r>
              <a:rPr lang="en-US" sz="2000">
                <a:solidFill>
                  <a:srgbClr val="1C1E29"/>
                </a:solidFill>
              </a:rPr>
              <a:t>The private prison population has increased by 47% since 2000.</a:t>
            </a:r>
            <a:endParaRPr sz="2000">
              <a:solidFill>
                <a:srgbClr val="1C1E29"/>
              </a:solidFill>
            </a:endParaRPr>
          </a:p>
          <a:p>
            <a:pPr indent="0" lvl="0" marL="0" rtl="0" algn="l">
              <a:lnSpc>
                <a:spcPct val="115000"/>
              </a:lnSpc>
              <a:spcBef>
                <a:spcPts val="0"/>
              </a:spcBef>
              <a:spcAft>
                <a:spcPts val="0"/>
              </a:spcAft>
              <a:buNone/>
            </a:pPr>
            <a:r>
              <a:rPr lang="en-US" sz="2000">
                <a:solidFill>
                  <a:srgbClr val="1C1E29"/>
                </a:solidFill>
              </a:rPr>
              <a:t>There is also a racial disparity found in the private prison population. It is often young, healthy men of color who are placed there as a way for these institutions to make the most money</a:t>
            </a:r>
            <a:endParaRPr sz="2000">
              <a:solidFill>
                <a:srgbClr val="1C1E29"/>
              </a:solidFill>
            </a:endParaRPr>
          </a:p>
          <a:p>
            <a:pPr indent="-355600" lvl="0" marL="457200" rtl="0" algn="l">
              <a:lnSpc>
                <a:spcPct val="115000"/>
              </a:lnSpc>
              <a:spcBef>
                <a:spcPts val="0"/>
              </a:spcBef>
              <a:spcAft>
                <a:spcPts val="0"/>
              </a:spcAft>
              <a:buClr>
                <a:srgbClr val="1C1E29"/>
              </a:buClr>
              <a:buSzPts val="2000"/>
              <a:buChar char="●"/>
            </a:pPr>
            <a:r>
              <a:rPr lang="en-US" sz="2000">
                <a:solidFill>
                  <a:srgbClr val="1C1E29"/>
                </a:solidFill>
              </a:rPr>
              <a:t>66% of the private prison population are racial minorities.</a:t>
            </a:r>
            <a:endParaRPr sz="2000">
              <a:solidFill>
                <a:srgbClr val="1C1E29"/>
              </a:solidFill>
            </a:endParaRPr>
          </a:p>
          <a:p>
            <a:pPr indent="-355600" lvl="0" marL="457200" rtl="0" algn="l">
              <a:lnSpc>
                <a:spcPct val="115000"/>
              </a:lnSpc>
              <a:spcBef>
                <a:spcPts val="0"/>
              </a:spcBef>
              <a:spcAft>
                <a:spcPts val="0"/>
              </a:spcAft>
              <a:buClr>
                <a:srgbClr val="1C1E29"/>
              </a:buClr>
              <a:buSzPts val="2000"/>
              <a:buChar char="●"/>
            </a:pPr>
            <a:r>
              <a:rPr lang="en-US" sz="2000">
                <a:solidFill>
                  <a:srgbClr val="1C1E29"/>
                </a:solidFill>
              </a:rPr>
              <a:t>African American people make up 43.9% of the population making them the largest group held in private prisons</a:t>
            </a:r>
            <a:endParaRPr sz="2000">
              <a:solidFill>
                <a:srgbClr val="1C1E29"/>
              </a:solidFill>
            </a:endParaRPr>
          </a:p>
          <a:p>
            <a:pPr indent="-355600" lvl="0" marL="457200" rtl="0" algn="l">
              <a:lnSpc>
                <a:spcPct val="115000"/>
              </a:lnSpc>
              <a:spcBef>
                <a:spcPts val="0"/>
              </a:spcBef>
              <a:spcAft>
                <a:spcPts val="0"/>
              </a:spcAft>
              <a:buClr>
                <a:srgbClr val="1C1E29"/>
              </a:buClr>
              <a:buSzPts val="2000"/>
              <a:buChar char="●"/>
            </a:pPr>
            <a:r>
              <a:rPr lang="en-US" sz="2000">
                <a:solidFill>
                  <a:srgbClr val="1C1E29"/>
                </a:solidFill>
              </a:rPr>
              <a:t>Hispanic people make up 20.7% of the private prison population.</a:t>
            </a:r>
            <a:endParaRPr sz="2000">
              <a:solidFill>
                <a:srgbClr val="1C1E29"/>
              </a:solidFill>
            </a:endParaRPr>
          </a:p>
        </p:txBody>
      </p:sp>
      <p:pic>
        <p:nvPicPr>
          <p:cNvPr id="40" name="Google Shape;40;p3" title="State and Federal Prison Population, By Race and Ethnicity, 2017"/>
          <p:cNvPicPr preferRelativeResize="0"/>
          <p:nvPr/>
        </p:nvPicPr>
        <p:blipFill>
          <a:blip r:embed="rId3">
            <a:alphaModFix/>
          </a:blip>
          <a:stretch>
            <a:fillRect/>
          </a:stretch>
        </p:blipFill>
        <p:spPr>
          <a:xfrm>
            <a:off x="7489388" y="12028338"/>
            <a:ext cx="6792675" cy="4200115"/>
          </a:xfrm>
          <a:prstGeom prst="rect">
            <a:avLst/>
          </a:prstGeom>
          <a:noFill/>
          <a:ln>
            <a:noFill/>
          </a:ln>
        </p:spPr>
      </p:pic>
      <p:pic>
        <p:nvPicPr>
          <p:cNvPr id="41" name="Google Shape;41;p3"/>
          <p:cNvPicPr preferRelativeResize="0"/>
          <p:nvPr/>
        </p:nvPicPr>
        <p:blipFill>
          <a:blip r:embed="rId4">
            <a:alphaModFix/>
          </a:blip>
          <a:stretch>
            <a:fillRect/>
          </a:stretch>
        </p:blipFill>
        <p:spPr>
          <a:xfrm>
            <a:off x="15111350" y="2089200"/>
            <a:ext cx="6179076" cy="4547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 name="Shape 45"/>
        <p:cNvGrpSpPr/>
        <p:nvPr/>
      </p:nvGrpSpPr>
      <p:grpSpPr>
        <a:xfrm>
          <a:off x="0" y="0"/>
          <a:ext cx="0" cy="0"/>
          <a:chOff x="0" y="0"/>
          <a:chExt cx="0" cy="0"/>
        </a:xfrm>
      </p:grpSpPr>
      <p:sp>
        <p:nvSpPr>
          <p:cNvPr id="46" name="Google Shape;46;p4"/>
          <p:cNvSpPr txBox="1"/>
          <p:nvPr>
            <p:ph type="title"/>
          </p:nvPr>
        </p:nvSpPr>
        <p:spPr>
          <a:xfrm>
            <a:off x="348343" y="304800"/>
            <a:ext cx="21249000" cy="1676400"/>
          </a:xfrm>
          <a:prstGeom prst="rect">
            <a:avLst/>
          </a:prstGeom>
        </p:spPr>
        <p:txBody>
          <a:bodyPr anchorCtr="1" anchor="ctr" bIns="91425" lIns="91425" spcFirstLastPara="1" rIns="91425" wrap="square" tIns="91425">
            <a:noAutofit/>
          </a:bodyPr>
          <a:lstStyle/>
          <a:p>
            <a:pPr indent="0" lvl="0" marL="0" rtl="0" algn="ctr">
              <a:spcBef>
                <a:spcPts val="0"/>
              </a:spcBef>
              <a:spcAft>
                <a:spcPts val="0"/>
              </a:spcAft>
              <a:buNone/>
            </a:pPr>
            <a:r>
              <a:rPr lang="en-US"/>
              <a:t>Bibliography</a:t>
            </a:r>
            <a:endParaRPr/>
          </a:p>
        </p:txBody>
      </p:sp>
      <p:sp>
        <p:nvSpPr>
          <p:cNvPr id="47" name="Google Shape;47;p4"/>
          <p:cNvSpPr/>
          <p:nvPr>
            <p:ph idx="16" type="pic"/>
          </p:nvPr>
        </p:nvSpPr>
        <p:spPr>
          <a:xfrm>
            <a:off x="609602" y="457200"/>
            <a:ext cx="1567500" cy="1371600"/>
          </a:xfrm>
          <a:prstGeom prst="rect">
            <a:avLst/>
          </a:prstGeom>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48" name="Google Shape;48;p4"/>
          <p:cNvSpPr/>
          <p:nvPr>
            <p:ph idx="17" type="pic"/>
          </p:nvPr>
        </p:nvSpPr>
        <p:spPr>
          <a:xfrm>
            <a:off x="19855545" y="457200"/>
            <a:ext cx="1567500" cy="1371600"/>
          </a:xfrm>
          <a:prstGeom prst="rect">
            <a:avLst/>
          </a:prstGeom>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49" name="Google Shape;49;p4"/>
          <p:cNvSpPr txBox="1"/>
          <p:nvPr/>
        </p:nvSpPr>
        <p:spPr>
          <a:xfrm>
            <a:off x="478800" y="2148500"/>
            <a:ext cx="20988000" cy="13620000"/>
          </a:xfrm>
          <a:prstGeom prst="rect">
            <a:avLst/>
          </a:prstGeom>
          <a:noFill/>
          <a:ln>
            <a:noFill/>
          </a:ln>
        </p:spPr>
        <p:txBody>
          <a:bodyPr anchorCtr="0" anchor="t" bIns="91425" lIns="91425" spcFirstLastPara="1" rIns="91425" wrap="square" tIns="91425">
            <a:noAutofit/>
          </a:bodyPr>
          <a:lstStyle/>
          <a:p>
            <a:pPr indent="-203200" lvl="0" marL="406400" marR="215900" rtl="0" algn="l">
              <a:lnSpc>
                <a:spcPct val="200000"/>
              </a:lnSpc>
              <a:spcBef>
                <a:spcPts val="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Anonymous. “50 Companies Supporting Modern American Slavery.” </a:t>
            </a:r>
            <a:r>
              <a:rPr i="1" lang="en-US" sz="1800">
                <a:solidFill>
                  <a:srgbClr val="333333"/>
                </a:solidFill>
                <a:highlight>
                  <a:srgbClr val="FFFFFF"/>
                </a:highlight>
                <a:latin typeface="Times New Roman"/>
                <a:ea typeface="Times New Roman"/>
                <a:cs typeface="Times New Roman"/>
                <a:sym typeface="Times New Roman"/>
              </a:rPr>
              <a:t>Cagedbirdmagazine</a:t>
            </a:r>
            <a:r>
              <a:rPr lang="en-US" sz="1800">
                <a:solidFill>
                  <a:srgbClr val="333333"/>
                </a:solidFill>
                <a:highlight>
                  <a:srgbClr val="FFFFFF"/>
                </a:highlight>
                <a:latin typeface="Times New Roman"/>
                <a:ea typeface="Times New Roman"/>
                <a:cs typeface="Times New Roman"/>
                <a:sym typeface="Times New Roman"/>
              </a:rPr>
              <a:t>, Cagedbirdmagazine, 12 Dec. 2017, www.cagedbirdmagazine.com/single-post/2017/03/28/50-Companies-Supporting-Modern-American-Slavery.</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Brewer, Rose M., and Nancy A. Heitzeg. “The Racialization of Crime and Punishment: Criminal Justice, Color-Blind Racism, and the Political Economy of the Prison Industrial Complex - Rose M. Brewer, Nancy A. Heitzeg, 2008.” </a:t>
            </a:r>
            <a:r>
              <a:rPr i="1" lang="en-US" sz="1800">
                <a:solidFill>
                  <a:srgbClr val="333333"/>
                </a:solidFill>
                <a:highlight>
                  <a:srgbClr val="FFFFFF"/>
                </a:highlight>
                <a:latin typeface="Times New Roman"/>
                <a:ea typeface="Times New Roman"/>
                <a:cs typeface="Times New Roman"/>
                <a:sym typeface="Times New Roman"/>
              </a:rPr>
              <a:t>SAGE Journals</a:t>
            </a:r>
            <a:r>
              <a:rPr lang="en-US" sz="1800">
                <a:solidFill>
                  <a:srgbClr val="333333"/>
                </a:solidFill>
                <a:highlight>
                  <a:srgbClr val="FFFFFF"/>
                </a:highlight>
                <a:latin typeface="Times New Roman"/>
                <a:ea typeface="Times New Roman"/>
                <a:cs typeface="Times New Roman"/>
                <a:sym typeface="Times New Roman"/>
              </a:rPr>
              <a:t>, Sage Publications, Jan. 2008, journals.sagepub.com/doi/pdf/10.1177/0002764207307745.</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“Confronting the Prison-Industrial Complex.” </a:t>
            </a:r>
            <a:r>
              <a:rPr i="1" lang="en-US" sz="1800">
                <a:solidFill>
                  <a:srgbClr val="333333"/>
                </a:solidFill>
                <a:highlight>
                  <a:srgbClr val="FFFFFF"/>
                </a:highlight>
                <a:latin typeface="Times New Roman"/>
                <a:ea typeface="Times New Roman"/>
                <a:cs typeface="Times New Roman"/>
                <a:sym typeface="Times New Roman"/>
              </a:rPr>
              <a:t>Arabella Advisors</a:t>
            </a:r>
            <a:r>
              <a:rPr lang="en-US" sz="1800">
                <a:solidFill>
                  <a:srgbClr val="333333"/>
                </a:solidFill>
                <a:highlight>
                  <a:srgbClr val="FFFFFF"/>
                </a:highlight>
                <a:latin typeface="Times New Roman"/>
                <a:ea typeface="Times New Roman"/>
                <a:cs typeface="Times New Roman"/>
                <a:sym typeface="Times New Roman"/>
              </a:rPr>
              <a:t>, 11 June 2019, www.arabellaadvisors.com/blog/confronting-the-prison-industrial-complex/.</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Hallett, Michael A. “Race, Crime, and Forprofit Imprisonment: Social Disorganization as Market Opportunity - Michael A. Hallett, 2002.” </a:t>
            </a:r>
            <a:r>
              <a:rPr i="1" lang="en-US" sz="1800">
                <a:solidFill>
                  <a:srgbClr val="333333"/>
                </a:solidFill>
                <a:highlight>
                  <a:srgbClr val="FFFFFF"/>
                </a:highlight>
                <a:latin typeface="Times New Roman"/>
                <a:ea typeface="Times New Roman"/>
                <a:cs typeface="Times New Roman"/>
                <a:sym typeface="Times New Roman"/>
              </a:rPr>
              <a:t>SAGE Journals</a:t>
            </a:r>
            <a:r>
              <a:rPr lang="en-US" sz="1800">
                <a:solidFill>
                  <a:srgbClr val="333333"/>
                </a:solidFill>
                <a:highlight>
                  <a:srgbClr val="FFFFFF"/>
                </a:highlight>
                <a:latin typeface="Times New Roman"/>
                <a:ea typeface="Times New Roman"/>
                <a:cs typeface="Times New Roman"/>
                <a:sym typeface="Times New Roman"/>
              </a:rPr>
              <a:t>, journals.sagepub.com/doi/abs/10.1177/146247402400426798?ck=nck.</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“Imprisonment and Disenfranchisement of Disconnected Low-Income Men.” </a:t>
            </a:r>
            <a:r>
              <a:rPr i="1" lang="en-US" sz="1800">
                <a:solidFill>
                  <a:srgbClr val="333333"/>
                </a:solidFill>
                <a:highlight>
                  <a:srgbClr val="FFFFFF"/>
                </a:highlight>
                <a:latin typeface="Times New Roman"/>
                <a:ea typeface="Times New Roman"/>
                <a:cs typeface="Times New Roman"/>
                <a:sym typeface="Times New Roman"/>
              </a:rPr>
              <a:t>ASPE</a:t>
            </a:r>
            <a:r>
              <a:rPr lang="en-US" sz="1800">
                <a:solidFill>
                  <a:srgbClr val="333333"/>
                </a:solidFill>
                <a:highlight>
                  <a:srgbClr val="FFFFFF"/>
                </a:highlight>
                <a:latin typeface="Times New Roman"/>
                <a:ea typeface="Times New Roman"/>
                <a:cs typeface="Times New Roman"/>
                <a:sym typeface="Times New Roman"/>
              </a:rPr>
              <a:t>, 21 Feb. 2017, aspe.hhs.gov/report/imprisonment-and-disenfranchisement-disconnected-low-income-men.</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“Marginalization and Health Geomatics.” </a:t>
            </a:r>
            <a:r>
              <a:rPr i="1" lang="en-US" sz="1800">
                <a:solidFill>
                  <a:srgbClr val="333333"/>
                </a:solidFill>
                <a:highlight>
                  <a:srgbClr val="FFFFFF"/>
                </a:highlight>
                <a:latin typeface="Times New Roman"/>
                <a:ea typeface="Times New Roman"/>
                <a:cs typeface="Times New Roman"/>
                <a:sym typeface="Times New Roman"/>
              </a:rPr>
              <a:t>Journal of Biomedical Informatics</a:t>
            </a:r>
            <a:r>
              <a:rPr lang="en-US" sz="1800">
                <a:solidFill>
                  <a:srgbClr val="333333"/>
                </a:solidFill>
                <a:highlight>
                  <a:srgbClr val="FFFFFF"/>
                </a:highlight>
                <a:latin typeface="Times New Roman"/>
                <a:ea typeface="Times New Roman"/>
                <a:cs typeface="Times New Roman"/>
                <a:sym typeface="Times New Roman"/>
              </a:rPr>
              <a:t>, Academic Press, 7 Nov. 2003, www.sciencedirect.com/science/article/pii/S1532046403001023.</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Neils, Ashley. “The Color of Justice: Racial and Ethnic Disparity in State Prisons.” </a:t>
            </a:r>
            <a:r>
              <a:rPr i="1" lang="en-US" sz="1800">
                <a:solidFill>
                  <a:srgbClr val="333333"/>
                </a:solidFill>
                <a:highlight>
                  <a:srgbClr val="FFFFFF"/>
                </a:highlight>
                <a:latin typeface="Times New Roman"/>
                <a:ea typeface="Times New Roman"/>
                <a:cs typeface="Times New Roman"/>
                <a:sym typeface="Times New Roman"/>
              </a:rPr>
              <a:t>The Sentencing Project</a:t>
            </a:r>
            <a:r>
              <a:rPr lang="en-US" sz="1800">
                <a:solidFill>
                  <a:srgbClr val="333333"/>
                </a:solidFill>
                <a:highlight>
                  <a:srgbClr val="FFFFFF"/>
                </a:highlight>
                <a:latin typeface="Times New Roman"/>
                <a:ea typeface="Times New Roman"/>
                <a:cs typeface="Times New Roman"/>
                <a:sym typeface="Times New Roman"/>
              </a:rPr>
              <a:t>, 14 June 2016, www.sentencingproject.org/publications/color-of-justice-racial-and-ethnic-disparity-in-state-prisons/#V. Recommendations for Reform.</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Palta, Rina. “Why For-Profit Prisons House More Inmates Of Color.” </a:t>
            </a:r>
            <a:r>
              <a:rPr i="1" lang="en-US" sz="1800">
                <a:solidFill>
                  <a:srgbClr val="333333"/>
                </a:solidFill>
                <a:highlight>
                  <a:srgbClr val="FFFFFF"/>
                </a:highlight>
                <a:latin typeface="Times New Roman"/>
                <a:ea typeface="Times New Roman"/>
                <a:cs typeface="Times New Roman"/>
                <a:sym typeface="Times New Roman"/>
              </a:rPr>
              <a:t>NPR</a:t>
            </a:r>
            <a:r>
              <a:rPr lang="en-US" sz="1800">
                <a:solidFill>
                  <a:srgbClr val="333333"/>
                </a:solidFill>
                <a:highlight>
                  <a:srgbClr val="FFFFFF"/>
                </a:highlight>
                <a:latin typeface="Times New Roman"/>
                <a:ea typeface="Times New Roman"/>
                <a:cs typeface="Times New Roman"/>
                <a:sym typeface="Times New Roman"/>
              </a:rPr>
              <a:t>, NPR, 13 Mar. 2014, www.npr.org/sections/codeswitch/2014/03/13/289000532/why-for-profit-prisons-house-more-inmates-of-color.</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“Private Prisons in the United States.” </a:t>
            </a:r>
            <a:r>
              <a:rPr i="1" lang="en-US" sz="1800">
                <a:solidFill>
                  <a:srgbClr val="333333"/>
                </a:solidFill>
                <a:highlight>
                  <a:srgbClr val="FFFFFF"/>
                </a:highlight>
                <a:latin typeface="Times New Roman"/>
                <a:ea typeface="Times New Roman"/>
                <a:cs typeface="Times New Roman"/>
                <a:sym typeface="Times New Roman"/>
              </a:rPr>
              <a:t>The Sentencing Project</a:t>
            </a:r>
            <a:r>
              <a:rPr lang="en-US" sz="1800">
                <a:solidFill>
                  <a:srgbClr val="333333"/>
                </a:solidFill>
                <a:highlight>
                  <a:srgbClr val="FFFFFF"/>
                </a:highlight>
                <a:latin typeface="Times New Roman"/>
                <a:ea typeface="Times New Roman"/>
                <a:cs typeface="Times New Roman"/>
                <a:sym typeface="Times New Roman"/>
              </a:rPr>
              <a:t>, www.sentencingproject.org/publications/private-prisons-united-states/.</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Smith, Earl, and Angela Hattery. “The Prison Industrial Complex.” </a:t>
            </a:r>
            <a:r>
              <a:rPr i="1" lang="en-US" sz="1800">
                <a:solidFill>
                  <a:srgbClr val="333333"/>
                </a:solidFill>
                <a:highlight>
                  <a:srgbClr val="FFFFFF"/>
                </a:highlight>
                <a:latin typeface="Times New Roman"/>
                <a:ea typeface="Times New Roman"/>
                <a:cs typeface="Times New Roman"/>
                <a:sym typeface="Times New Roman"/>
              </a:rPr>
              <a:t>Sociation Today Fall 2006, Volume 4, Number 2</a:t>
            </a:r>
            <a:r>
              <a:rPr lang="en-US" sz="1800">
                <a:solidFill>
                  <a:srgbClr val="333333"/>
                </a:solidFill>
                <a:highlight>
                  <a:srgbClr val="FFFFFF"/>
                </a:highlight>
                <a:latin typeface="Times New Roman"/>
                <a:ea typeface="Times New Roman"/>
                <a:cs typeface="Times New Roman"/>
                <a:sym typeface="Times New Roman"/>
              </a:rPr>
              <a:t>, 2006, www.ncsociology.org/sociationtoday/v42/prison.htm.</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“The Moral Failures of America's Prison-Industrial Complex.” </a:t>
            </a:r>
            <a:r>
              <a:rPr i="1" lang="en-US" sz="1800">
                <a:solidFill>
                  <a:srgbClr val="333333"/>
                </a:solidFill>
                <a:highlight>
                  <a:srgbClr val="FFFFFF"/>
                </a:highlight>
                <a:latin typeface="Times New Roman"/>
                <a:ea typeface="Times New Roman"/>
                <a:cs typeface="Times New Roman"/>
                <a:sym typeface="Times New Roman"/>
              </a:rPr>
              <a:t>The Economist</a:t>
            </a:r>
            <a:r>
              <a:rPr lang="en-US" sz="1800">
                <a:solidFill>
                  <a:srgbClr val="333333"/>
                </a:solidFill>
                <a:highlight>
                  <a:srgbClr val="FFFFFF"/>
                </a:highlight>
                <a:latin typeface="Times New Roman"/>
                <a:ea typeface="Times New Roman"/>
                <a:cs typeface="Times New Roman"/>
                <a:sym typeface="Times New Roman"/>
              </a:rPr>
              <a:t>, The Economist Newspaper, 20 July 2015, www.economist.com/democracy-in-america/2015/07/20/the-moral-failures-of-americas-prison-industrial-complex.</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“Trends in U.S. Corrections.” </a:t>
            </a:r>
            <a:r>
              <a:rPr i="1" lang="en-US" sz="1800">
                <a:solidFill>
                  <a:srgbClr val="333333"/>
                </a:solidFill>
                <a:highlight>
                  <a:srgbClr val="FFFFFF"/>
                </a:highlight>
                <a:latin typeface="Times New Roman"/>
                <a:ea typeface="Times New Roman"/>
                <a:cs typeface="Times New Roman"/>
                <a:sym typeface="Times New Roman"/>
              </a:rPr>
              <a:t>The Sentencing Project</a:t>
            </a:r>
            <a:r>
              <a:rPr lang="en-US" sz="1800">
                <a:solidFill>
                  <a:srgbClr val="333333"/>
                </a:solidFill>
                <a:highlight>
                  <a:srgbClr val="FFFFFF"/>
                </a:highlight>
                <a:latin typeface="Times New Roman"/>
                <a:ea typeface="Times New Roman"/>
                <a:cs typeface="Times New Roman"/>
                <a:sym typeface="Times New Roman"/>
              </a:rPr>
              <a:t>, www.sentencingproject.org/publications/trends-in-u-s-corrections/.</a:t>
            </a:r>
            <a:endParaRPr sz="1800">
              <a:solidFill>
                <a:srgbClr val="333333"/>
              </a:solidFill>
              <a:highlight>
                <a:srgbClr val="FFFFFF"/>
              </a:highlight>
              <a:latin typeface="Times New Roman"/>
              <a:ea typeface="Times New Roman"/>
              <a:cs typeface="Times New Roman"/>
              <a:sym typeface="Times New Roman"/>
            </a:endParaRPr>
          </a:p>
          <a:p>
            <a:pPr indent="-203200" lvl="0" marL="406400" marR="215900" rtl="0" algn="l">
              <a:lnSpc>
                <a:spcPct val="200000"/>
              </a:lnSpc>
              <a:spcBef>
                <a:spcPts val="1500"/>
              </a:spcBef>
              <a:spcAft>
                <a:spcPts val="0"/>
              </a:spcAft>
              <a:buClr>
                <a:schemeClr val="dk1"/>
              </a:buClr>
              <a:buSzPts val="1100"/>
              <a:buFont typeface="Arial"/>
              <a:buNone/>
            </a:pPr>
            <a:r>
              <a:rPr lang="en-US" sz="1800">
                <a:solidFill>
                  <a:srgbClr val="333333"/>
                </a:solidFill>
                <a:highlight>
                  <a:srgbClr val="FFFFFF"/>
                </a:highlight>
                <a:latin typeface="Times New Roman"/>
                <a:ea typeface="Times New Roman"/>
                <a:cs typeface="Times New Roman"/>
                <a:sym typeface="Times New Roman"/>
              </a:rPr>
              <a:t>“What Is the PIC? What Is Abolition?” </a:t>
            </a:r>
            <a:r>
              <a:rPr i="1" lang="en-US" sz="1800">
                <a:solidFill>
                  <a:srgbClr val="333333"/>
                </a:solidFill>
                <a:highlight>
                  <a:srgbClr val="FFFFFF"/>
                </a:highlight>
                <a:latin typeface="Times New Roman"/>
                <a:ea typeface="Times New Roman"/>
                <a:cs typeface="Times New Roman"/>
                <a:sym typeface="Times New Roman"/>
              </a:rPr>
              <a:t>Critical Resistance</a:t>
            </a:r>
            <a:r>
              <a:rPr lang="en-US" sz="1800">
                <a:solidFill>
                  <a:srgbClr val="333333"/>
                </a:solidFill>
                <a:highlight>
                  <a:srgbClr val="FFFFFF"/>
                </a:highlight>
                <a:latin typeface="Times New Roman"/>
                <a:ea typeface="Times New Roman"/>
                <a:cs typeface="Times New Roman"/>
                <a:sym typeface="Times New Roman"/>
              </a:rPr>
              <a:t>, criticalresistance.org/about/not-so-common-language/.</a:t>
            </a:r>
            <a:endParaRPr sz="1800">
              <a:solidFill>
                <a:srgbClr val="333333"/>
              </a:solidFill>
              <a:highlight>
                <a:srgbClr val="FFFFFF"/>
              </a:highlight>
              <a:latin typeface="Times New Roman"/>
              <a:ea typeface="Times New Roman"/>
              <a:cs typeface="Times New Roman"/>
              <a:sym typeface="Times New Roman"/>
            </a:endParaRPr>
          </a:p>
          <a:p>
            <a:pPr indent="0" lvl="0" marL="0" rtl="0" algn="l">
              <a:spcBef>
                <a:spcPts val="15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