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9" r:id="rId3"/>
  </p:sldMasterIdLst>
  <p:notesMasterIdLst>
    <p:notesMasterId r:id="rId4"/>
  </p:notesMasterIdLst>
  <p:sldIdLst>
    <p:sldId id="256" r:id="rId5"/>
  </p:sldIdLst>
  <p:sldSz cy="16459200" cx="219456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2"/>
          <p:cNvSpPr txBox="1"/>
          <p:nvPr>
            <p:ph type="title"/>
          </p:nvPr>
        </p:nvSpPr>
        <p:spPr>
          <a:xfrm>
            <a:off x="348343" y="304800"/>
            <a:ext cx="21248915"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91425" lIns="91425" spcFirstLastPara="1" rIns="91425" wrap="square" tIns="91425">
            <a:noAutofit/>
          </a:bodyPr>
          <a:lstStyle>
            <a:lvl1pPr indent="0" lvl="0" marL="0" marR="0" rtl="0" algn="ctr">
              <a:spcBef>
                <a:spcPts val="0"/>
              </a:spcBef>
              <a:spcAft>
                <a:spcPts val="0"/>
              </a:spcAft>
              <a:buClr>
                <a:schemeClr val="lt1"/>
              </a:buClr>
              <a:buSzPts val="1400"/>
              <a:buFont typeface="Arial"/>
              <a:buNone/>
              <a:defRPr b="1" i="0" sz="3100" u="none" cap="none" strike="noStrike">
                <a:solidFill>
                  <a:schemeClr val="lt1"/>
                </a:solidFill>
                <a:latin typeface="Arial"/>
                <a:ea typeface="Arial"/>
                <a:cs typeface="Arial"/>
                <a:sym typeface="Arial"/>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8" name="Google Shape;8;p2"/>
          <p:cNvSpPr txBox="1"/>
          <p:nvPr>
            <p:ph idx="1" type="body"/>
          </p:nvPr>
        </p:nvSpPr>
        <p:spPr>
          <a:xfrm>
            <a:off x="348343"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9" name="Google Shape;9;p2"/>
          <p:cNvSpPr txBox="1"/>
          <p:nvPr>
            <p:ph idx="2" type="body"/>
          </p:nvPr>
        </p:nvSpPr>
        <p:spPr>
          <a:xfrm>
            <a:off x="348343" y="2819400"/>
            <a:ext cx="6792685" cy="43434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0" name="Google Shape;10;p2"/>
          <p:cNvSpPr txBox="1"/>
          <p:nvPr>
            <p:ph idx="3" type="body"/>
          </p:nvPr>
        </p:nvSpPr>
        <p:spPr>
          <a:xfrm>
            <a:off x="348343" y="73152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1" name="Google Shape;11;p2"/>
          <p:cNvSpPr txBox="1"/>
          <p:nvPr>
            <p:ph idx="4" type="body"/>
          </p:nvPr>
        </p:nvSpPr>
        <p:spPr>
          <a:xfrm>
            <a:off x="348343" y="80010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2" name="Google Shape;12;p2"/>
          <p:cNvSpPr txBox="1"/>
          <p:nvPr>
            <p:ph idx="5" type="body"/>
          </p:nvPr>
        </p:nvSpPr>
        <p:spPr>
          <a:xfrm>
            <a:off x="348343"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3" name="Google Shape;13;p2"/>
          <p:cNvSpPr txBox="1"/>
          <p:nvPr>
            <p:ph idx="6" type="body"/>
          </p:nvPr>
        </p:nvSpPr>
        <p:spPr>
          <a:xfrm>
            <a:off x="348343" y="124968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4" name="Google Shape;14;p2"/>
          <p:cNvSpPr txBox="1"/>
          <p:nvPr>
            <p:ph idx="7" type="body"/>
          </p:nvPr>
        </p:nvSpPr>
        <p:spPr>
          <a:xfrm>
            <a:off x="7576458"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5" name="Google Shape;15;p2"/>
          <p:cNvSpPr txBox="1"/>
          <p:nvPr>
            <p:ph idx="8" type="body"/>
          </p:nvPr>
        </p:nvSpPr>
        <p:spPr>
          <a:xfrm>
            <a:off x="14804572" y="12496800"/>
            <a:ext cx="6792685" cy="36576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6" name="Google Shape;16;p2"/>
          <p:cNvSpPr txBox="1"/>
          <p:nvPr>
            <p:ph idx="9" type="body"/>
          </p:nvPr>
        </p:nvSpPr>
        <p:spPr>
          <a:xfrm>
            <a:off x="14804572"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7" name="Google Shape;17;p2"/>
          <p:cNvSpPr txBox="1"/>
          <p:nvPr>
            <p:ph idx="13" type="body"/>
          </p:nvPr>
        </p:nvSpPr>
        <p:spPr>
          <a:xfrm>
            <a:off x="14804572" y="2819400"/>
            <a:ext cx="6792685" cy="88392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8" name="Google Shape;18;p2"/>
          <p:cNvSpPr txBox="1"/>
          <p:nvPr>
            <p:ph idx="14" type="body"/>
          </p:nvPr>
        </p:nvSpPr>
        <p:spPr>
          <a:xfrm>
            <a:off x="14804572"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9" name="Google Shape;19;p2"/>
          <p:cNvSpPr txBox="1"/>
          <p:nvPr>
            <p:ph idx="15" type="body"/>
          </p:nvPr>
        </p:nvSpPr>
        <p:spPr>
          <a:xfrm>
            <a:off x="7576458" y="2819400"/>
            <a:ext cx="6792685" cy="13335001"/>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0" name="Google Shape;20;p2"/>
          <p:cNvSpPr/>
          <p:nvPr>
            <p:ph idx="16" type="pic"/>
          </p:nvPr>
        </p:nvSpPr>
        <p:spPr>
          <a:xfrm>
            <a:off x="609602"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1" name="Google Shape;21;p2"/>
          <p:cNvSpPr/>
          <p:nvPr>
            <p:ph idx="17" type="pic"/>
          </p:nvPr>
        </p:nvSpPr>
        <p:spPr>
          <a:xfrm>
            <a:off x="19855545"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2" name="Google Shape;22;p2"/>
          <p:cNvSpPr/>
          <p:nvPr>
            <p:ph idx="18" type="chart"/>
          </p:nvPr>
        </p:nvSpPr>
        <p:spPr>
          <a:xfrm>
            <a:off x="8098974" y="8077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3" name="Google Shape;23;p2"/>
          <p:cNvSpPr/>
          <p:nvPr>
            <p:ph idx="19" type="chart"/>
          </p:nvPr>
        </p:nvSpPr>
        <p:spPr>
          <a:xfrm>
            <a:off x="8098974" y="12268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2"/>
          <p:cNvPicPr preferRelativeResize="0"/>
          <p:nvPr/>
        </p:nvPicPr>
        <p:blipFill rotWithShape="1">
          <a:blip r:embed="rId2">
            <a:alphaModFix/>
          </a:blip>
          <a:srcRect b="0" l="0" r="0" t="0"/>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 name="Shape 28"/>
        <p:cNvGrpSpPr/>
        <p:nvPr/>
      </p:nvGrpSpPr>
      <p:grpSpPr>
        <a:xfrm>
          <a:off x="0" y="0"/>
          <a:ext cx="0" cy="0"/>
          <a:chOff x="0" y="0"/>
          <a:chExt cx="0" cy="0"/>
        </a:xfrm>
      </p:grpSpPr>
      <p:sp>
        <p:nvSpPr>
          <p:cNvPr id="29" name="Google Shape;29;p3"/>
          <p:cNvSpPr txBox="1"/>
          <p:nvPr>
            <p:ph type="title"/>
          </p:nvPr>
        </p:nvSpPr>
        <p:spPr>
          <a:xfrm>
            <a:off x="348343" y="304800"/>
            <a:ext cx="21248915" cy="1676400"/>
          </a:xfrm>
          <a:prstGeom prst="rect">
            <a:avLst/>
          </a:prstGeom>
          <a:solidFill>
            <a:srgbClr val="C27BA0"/>
          </a:solidFill>
          <a:ln cap="flat" cmpd="sng" w="9525">
            <a:solidFill>
              <a:srgbClr val="09306B"/>
            </a:solidFill>
            <a:prstDash val="solid"/>
            <a:round/>
            <a:headEnd len="sm" w="sm" type="none"/>
            <a:tailEnd len="sm" w="sm" type="none"/>
          </a:ln>
        </p:spPr>
        <p:txBody>
          <a:bodyPr anchorCtr="1" anchor="ctr" bIns="39175" lIns="78350" spcFirstLastPara="1" rIns="78350" wrap="square" tIns="39175">
            <a:noAutofit/>
          </a:bodyPr>
          <a:lstStyle/>
          <a:p>
            <a:pPr indent="0" lvl="0" marL="457200" rtl="0" algn="ctr">
              <a:lnSpc>
                <a:spcPct val="115000"/>
              </a:lnSpc>
              <a:spcBef>
                <a:spcPts val="0"/>
              </a:spcBef>
              <a:spcAft>
                <a:spcPts val="0"/>
              </a:spcAft>
              <a:buClr>
                <a:schemeClr val="dk1"/>
              </a:buClr>
              <a:buSzPts val="1100"/>
              <a:buFont typeface="Arial"/>
              <a:buNone/>
            </a:pPr>
            <a:r>
              <a:rPr b="0" lang="en-US" sz="4000">
                <a:latin typeface="Times New Roman"/>
                <a:ea typeface="Times New Roman"/>
                <a:cs typeface="Times New Roman"/>
                <a:sym typeface="Times New Roman"/>
              </a:rPr>
              <a:t>Implicit</a:t>
            </a:r>
            <a:r>
              <a:rPr b="0" lang="en-US" sz="4000">
                <a:latin typeface="Times New Roman"/>
                <a:ea typeface="Times New Roman"/>
                <a:cs typeface="Times New Roman"/>
                <a:sym typeface="Times New Roman"/>
              </a:rPr>
              <a:t> Bias is the Real </a:t>
            </a:r>
            <a:r>
              <a:rPr b="0" lang="en-US" sz="4000">
                <a:latin typeface="Times New Roman"/>
                <a:ea typeface="Times New Roman"/>
                <a:cs typeface="Times New Roman"/>
                <a:sym typeface="Times New Roman"/>
              </a:rPr>
              <a:t>Criminal, Not the “Criminals” Incarcerated</a:t>
            </a:r>
            <a:endParaRPr b="0" sz="4000">
              <a:latin typeface="Times New Roman"/>
              <a:ea typeface="Times New Roman"/>
              <a:cs typeface="Times New Roman"/>
              <a:sym typeface="Times New Roman"/>
            </a:endParaRPr>
          </a:p>
          <a:p>
            <a:pPr indent="0" lvl="0" marL="0" rtl="0" algn="ctr">
              <a:spcBef>
                <a:spcPts val="0"/>
              </a:spcBef>
              <a:spcAft>
                <a:spcPts val="0"/>
              </a:spcAft>
              <a:buClr>
                <a:schemeClr val="lt1"/>
              </a:buClr>
              <a:buFont typeface="Arial"/>
              <a:buNone/>
            </a:pPr>
            <a:r>
              <a:rPr lang="en-US" sz="3600">
                <a:latin typeface="Times New Roman"/>
                <a:ea typeface="Times New Roman"/>
                <a:cs typeface="Times New Roman"/>
                <a:sym typeface="Times New Roman"/>
              </a:rPr>
              <a:t>Alex McAlmon || Southeast Raleigh High School</a:t>
            </a:r>
            <a:endParaRPr/>
          </a:p>
        </p:txBody>
      </p:sp>
      <p:sp>
        <p:nvSpPr>
          <p:cNvPr id="30" name="Google Shape;30;p3"/>
          <p:cNvSpPr txBox="1"/>
          <p:nvPr>
            <p:ph idx="1" type="body"/>
          </p:nvPr>
        </p:nvSpPr>
        <p:spPr>
          <a:xfrm>
            <a:off x="348343" y="2133600"/>
            <a:ext cx="6792685" cy="533400"/>
          </a:xfrm>
          <a:prstGeom prst="rect">
            <a:avLst/>
          </a:prstGeom>
          <a:solidFill>
            <a:srgbClr val="C27BA0"/>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a:t>    Introduction </a:t>
            </a:r>
            <a:endParaRPr b="1" i="0" sz="2100" u="none" cap="none" strike="noStrike">
              <a:solidFill>
                <a:schemeClr val="lt1"/>
              </a:solidFill>
              <a:latin typeface="Arial"/>
              <a:ea typeface="Arial"/>
              <a:cs typeface="Arial"/>
              <a:sym typeface="Arial"/>
            </a:endParaRPr>
          </a:p>
        </p:txBody>
      </p:sp>
      <p:sp>
        <p:nvSpPr>
          <p:cNvPr id="31" name="Google Shape;31;p3"/>
          <p:cNvSpPr txBox="1"/>
          <p:nvPr>
            <p:ph idx="2" type="body"/>
          </p:nvPr>
        </p:nvSpPr>
        <p:spPr>
          <a:xfrm>
            <a:off x="348350" y="2667000"/>
            <a:ext cx="6924300" cy="3977700"/>
          </a:xfrm>
          <a:prstGeom prst="rect">
            <a:avLst/>
          </a:prstGeom>
          <a:noFill/>
          <a:ln>
            <a:noFill/>
          </a:ln>
        </p:spPr>
        <p:txBody>
          <a:bodyPr anchorCtr="0" anchor="t" bIns="39175" lIns="78350" spcFirstLastPara="1" rIns="78350" wrap="square" tIns="39175">
            <a:noAutofit/>
          </a:bodyPr>
          <a:lstStyle/>
          <a:p>
            <a:pPr indent="-419100" lvl="0" marL="457200" marR="0" rtl="0" algn="l">
              <a:lnSpc>
                <a:spcPct val="115000"/>
              </a:lnSpc>
              <a:spcBef>
                <a:spcPts val="0"/>
              </a:spcBef>
              <a:spcAft>
                <a:spcPts val="0"/>
              </a:spcAft>
              <a:buSzPts val="3000"/>
              <a:buChar char="●"/>
            </a:pPr>
            <a:r>
              <a:rPr b="1" lang="en-US" sz="3000"/>
              <a:t>How does the implicit biases held by law enforcement impact Black bodies?</a:t>
            </a:r>
            <a:endParaRPr b="1" sz="3000"/>
          </a:p>
          <a:p>
            <a:pPr indent="-419100" lvl="0" marL="457200" rtl="0" algn="l">
              <a:lnSpc>
                <a:spcPct val="115000"/>
              </a:lnSpc>
              <a:spcBef>
                <a:spcPts val="0"/>
              </a:spcBef>
              <a:spcAft>
                <a:spcPts val="0"/>
              </a:spcAft>
              <a:buSzPts val="3000"/>
              <a:buChar char="●"/>
            </a:pPr>
            <a:r>
              <a:rPr lang="en-US" sz="3000"/>
              <a:t>An implicit bias is a judgment that a person does not know they have, towards people that are not the same race, religion as them (Stanford, 2015). </a:t>
            </a:r>
            <a:endParaRPr sz="3000"/>
          </a:p>
          <a:p>
            <a:pPr indent="0" lvl="0" marL="0" rtl="0" algn="l">
              <a:lnSpc>
                <a:spcPct val="115000"/>
              </a:lnSpc>
              <a:spcBef>
                <a:spcPts val="0"/>
              </a:spcBef>
              <a:spcAft>
                <a:spcPts val="0"/>
              </a:spcAft>
              <a:buNone/>
            </a:pPr>
            <a:r>
              <a:t/>
            </a:r>
            <a:endParaRPr sz="3100">
              <a:highlight>
                <a:srgbClr val="FFFF00"/>
              </a:highlight>
            </a:endParaRPr>
          </a:p>
        </p:txBody>
      </p:sp>
      <p:sp>
        <p:nvSpPr>
          <p:cNvPr id="32" name="Google Shape;32;p3"/>
          <p:cNvSpPr txBox="1"/>
          <p:nvPr>
            <p:ph idx="3" type="body"/>
          </p:nvPr>
        </p:nvSpPr>
        <p:spPr>
          <a:xfrm>
            <a:off x="342375" y="5887500"/>
            <a:ext cx="6924300" cy="533400"/>
          </a:xfrm>
          <a:prstGeom prst="rect">
            <a:avLst/>
          </a:prstGeom>
          <a:solidFill>
            <a:srgbClr val="C27BA0"/>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a:t>Background</a:t>
            </a:r>
            <a:endParaRPr b="1" i="0" sz="2100" u="none" cap="none" strike="noStrike">
              <a:solidFill>
                <a:schemeClr val="lt1"/>
              </a:solidFill>
              <a:latin typeface="Arial"/>
              <a:ea typeface="Arial"/>
              <a:cs typeface="Arial"/>
              <a:sym typeface="Arial"/>
            </a:endParaRPr>
          </a:p>
        </p:txBody>
      </p:sp>
      <p:sp>
        <p:nvSpPr>
          <p:cNvPr id="33" name="Google Shape;33;p3"/>
          <p:cNvSpPr txBox="1"/>
          <p:nvPr>
            <p:ph idx="4" type="body"/>
          </p:nvPr>
        </p:nvSpPr>
        <p:spPr>
          <a:xfrm>
            <a:off x="216725" y="6644700"/>
            <a:ext cx="6924300" cy="8153400"/>
          </a:xfrm>
          <a:prstGeom prst="rect">
            <a:avLst/>
          </a:prstGeom>
          <a:noFill/>
          <a:ln>
            <a:noFill/>
          </a:ln>
        </p:spPr>
        <p:txBody>
          <a:bodyPr anchorCtr="0" anchor="t" bIns="39175" lIns="78350" spcFirstLastPara="1" rIns="78350" wrap="square" tIns="39175">
            <a:noAutofit/>
          </a:bodyPr>
          <a:lstStyle/>
          <a:p>
            <a:pPr indent="-419100" lvl="0" marL="457200" marR="0" rtl="0" algn="l">
              <a:lnSpc>
                <a:spcPct val="115000"/>
              </a:lnSpc>
              <a:spcBef>
                <a:spcPts val="0"/>
              </a:spcBef>
              <a:spcAft>
                <a:spcPts val="0"/>
              </a:spcAft>
              <a:buClr>
                <a:srgbClr val="000000"/>
              </a:buClr>
              <a:buSzPts val="3000"/>
              <a:buChar char="●"/>
            </a:pPr>
            <a:r>
              <a:rPr lang="en-US" sz="3000">
                <a:solidFill>
                  <a:srgbClr val="000000"/>
                </a:solidFill>
              </a:rPr>
              <a:t>The 21st Century Crime Bill gave police the right to be biased towards People of Color. They </a:t>
            </a:r>
            <a:r>
              <a:rPr lang="en-US" sz="3000">
                <a:solidFill>
                  <a:srgbClr val="000000"/>
                </a:solidFill>
              </a:rPr>
              <a:t>prosecuted crack cocaine harsher than cocaine because it was associated with Blackness (13th, 2016). </a:t>
            </a:r>
            <a:endParaRPr sz="3000">
              <a:solidFill>
                <a:srgbClr val="000000"/>
              </a:solidFill>
              <a:highlight>
                <a:srgbClr val="FFFF00"/>
              </a:highlight>
            </a:endParaRPr>
          </a:p>
          <a:p>
            <a:pPr indent="-419100" lvl="0" marL="457200" marR="0" rtl="0" algn="l">
              <a:lnSpc>
                <a:spcPct val="115000"/>
              </a:lnSpc>
              <a:spcBef>
                <a:spcPts val="0"/>
              </a:spcBef>
              <a:spcAft>
                <a:spcPts val="0"/>
              </a:spcAft>
              <a:buClr>
                <a:srgbClr val="000000"/>
              </a:buClr>
              <a:buSzPts val="3000"/>
              <a:buChar char="●"/>
            </a:pPr>
            <a:r>
              <a:rPr lang="en-US" sz="3000">
                <a:solidFill>
                  <a:srgbClr val="000000"/>
                </a:solidFill>
              </a:rPr>
              <a:t>African Americans get pulled over by the police for no apparent reason other than the color of his or her skin, especially if he or she happened to be driving in the wrong place at the wrong time (ACLU, n.d.).</a:t>
            </a:r>
            <a:endParaRPr sz="3000">
              <a:solidFill>
                <a:srgbClr val="000000"/>
              </a:solidFill>
              <a:highlight>
                <a:srgbClr val="FFFF00"/>
              </a:highlight>
            </a:endParaRPr>
          </a:p>
          <a:p>
            <a:pPr indent="0" lvl="0" marL="0" marR="0" rtl="0" algn="l">
              <a:lnSpc>
                <a:spcPct val="100000"/>
              </a:lnSpc>
              <a:spcBef>
                <a:spcPts val="0"/>
              </a:spcBef>
              <a:spcAft>
                <a:spcPts val="0"/>
              </a:spcAft>
              <a:buClr>
                <a:schemeClr val="dk1"/>
              </a:buClr>
              <a:buFont typeface="Arial"/>
              <a:buNone/>
            </a:pPr>
            <a:r>
              <a:t/>
            </a:r>
            <a:endParaRPr sz="2400"/>
          </a:p>
          <a:p>
            <a:pPr indent="0" lvl="0" marL="0" marR="0" rtl="0" algn="l">
              <a:lnSpc>
                <a:spcPct val="100000"/>
              </a:lnSpc>
              <a:spcBef>
                <a:spcPts val="0"/>
              </a:spcBef>
              <a:spcAft>
                <a:spcPts val="0"/>
              </a:spcAft>
              <a:buClr>
                <a:schemeClr val="dk1"/>
              </a:buClr>
              <a:buFont typeface="Arial"/>
              <a:buNone/>
            </a:pPr>
            <a:r>
              <a:t/>
            </a:r>
            <a:endParaRPr sz="2400"/>
          </a:p>
        </p:txBody>
      </p:sp>
      <p:sp>
        <p:nvSpPr>
          <p:cNvPr id="34" name="Google Shape;34;p3"/>
          <p:cNvSpPr txBox="1"/>
          <p:nvPr>
            <p:ph idx="7" type="body"/>
          </p:nvPr>
        </p:nvSpPr>
        <p:spPr>
          <a:xfrm>
            <a:off x="7576458" y="2133600"/>
            <a:ext cx="6792685" cy="533400"/>
          </a:xfrm>
          <a:prstGeom prst="rect">
            <a:avLst/>
          </a:prstGeom>
          <a:solidFill>
            <a:srgbClr val="C27BA0"/>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a:t>Data and Results</a:t>
            </a:r>
            <a:endParaRPr b="1" i="0" sz="2100" u="none" cap="none" strike="noStrike">
              <a:solidFill>
                <a:schemeClr val="lt1"/>
              </a:solidFill>
              <a:latin typeface="Arial"/>
              <a:ea typeface="Arial"/>
              <a:cs typeface="Arial"/>
              <a:sym typeface="Arial"/>
            </a:endParaRPr>
          </a:p>
        </p:txBody>
      </p:sp>
      <p:sp>
        <p:nvSpPr>
          <p:cNvPr id="35" name="Google Shape;35;p3"/>
          <p:cNvSpPr txBox="1"/>
          <p:nvPr>
            <p:ph idx="8" type="body"/>
          </p:nvPr>
        </p:nvSpPr>
        <p:spPr>
          <a:xfrm>
            <a:off x="14804575" y="12777750"/>
            <a:ext cx="6792600" cy="3133800"/>
          </a:xfrm>
          <a:prstGeom prst="rect">
            <a:avLst/>
          </a:prstGeom>
          <a:noFill/>
          <a:ln>
            <a:noFill/>
          </a:ln>
        </p:spPr>
        <p:txBody>
          <a:bodyPr anchorCtr="0" anchor="t" bIns="39175" lIns="78350" spcFirstLastPara="1" rIns="78350" wrap="square" tIns="39175">
            <a:noAutofit/>
          </a:bodyPr>
          <a:lstStyle/>
          <a:p>
            <a:pPr indent="-425450" lvl="0" marL="457200" rtl="0" algn="l">
              <a:lnSpc>
                <a:spcPct val="115000"/>
              </a:lnSpc>
              <a:spcBef>
                <a:spcPts val="0"/>
              </a:spcBef>
              <a:spcAft>
                <a:spcPts val="0"/>
              </a:spcAft>
              <a:buSzPts val="3100"/>
              <a:buChar char="●"/>
            </a:pPr>
            <a:r>
              <a:rPr lang="en-US" sz="3100"/>
              <a:t>The implicit biases held by law enforcement endangers Black bodies by “systematically and intentionally targeting them for demise” (Washington Post, 2015).</a:t>
            </a:r>
            <a:endParaRPr i="0" sz="3100" u="none" cap="none" strike="noStrike">
              <a:solidFill>
                <a:schemeClr val="dk1"/>
              </a:solidFill>
            </a:endParaRPr>
          </a:p>
        </p:txBody>
      </p:sp>
      <p:sp>
        <p:nvSpPr>
          <p:cNvPr id="36" name="Google Shape;36;p3"/>
          <p:cNvSpPr txBox="1"/>
          <p:nvPr>
            <p:ph idx="9" type="body"/>
          </p:nvPr>
        </p:nvSpPr>
        <p:spPr>
          <a:xfrm>
            <a:off x="14804572" y="2133600"/>
            <a:ext cx="6792685" cy="533400"/>
          </a:xfrm>
          <a:prstGeom prst="rect">
            <a:avLst/>
          </a:prstGeom>
          <a:solidFill>
            <a:srgbClr val="C27BA0"/>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a:t>Methodology</a:t>
            </a:r>
            <a:endParaRPr b="1" i="0" sz="2100" u="none" cap="none" strike="noStrike">
              <a:solidFill>
                <a:schemeClr val="lt1"/>
              </a:solidFill>
              <a:latin typeface="Arial"/>
              <a:ea typeface="Arial"/>
              <a:cs typeface="Arial"/>
              <a:sym typeface="Arial"/>
            </a:endParaRPr>
          </a:p>
        </p:txBody>
      </p:sp>
      <p:sp>
        <p:nvSpPr>
          <p:cNvPr id="37" name="Google Shape;37;p3"/>
          <p:cNvSpPr txBox="1"/>
          <p:nvPr>
            <p:ph idx="13" type="body"/>
          </p:nvPr>
        </p:nvSpPr>
        <p:spPr>
          <a:xfrm>
            <a:off x="14804572" y="2772875"/>
            <a:ext cx="6792600" cy="8839200"/>
          </a:xfrm>
          <a:prstGeom prst="rect">
            <a:avLst/>
          </a:prstGeom>
          <a:noFill/>
          <a:ln>
            <a:noFill/>
          </a:ln>
        </p:spPr>
        <p:txBody>
          <a:bodyPr anchorCtr="0" anchor="t" bIns="39175" lIns="78350" spcFirstLastPara="1" rIns="78350" wrap="square" tIns="39175">
            <a:noAutofit/>
          </a:bodyPr>
          <a:lstStyle/>
          <a:p>
            <a:pPr indent="0" lvl="0" marL="0" marR="0" rtl="0" algn="l">
              <a:spcBef>
                <a:spcPts val="0"/>
              </a:spcBef>
              <a:spcAft>
                <a:spcPts val="0"/>
              </a:spcAft>
              <a:buNone/>
            </a:pPr>
            <a:r>
              <a:rPr lang="en-US" sz="3100"/>
              <a:t>The </a:t>
            </a:r>
            <a:r>
              <a:rPr lang="en-US" sz="3100"/>
              <a:t>sources</a:t>
            </a:r>
            <a:r>
              <a:rPr lang="en-US" sz="3100"/>
              <a:t> I used to conduct research came from the Duke Library database, Google Scholar, as well as the help from associates at The Cook Center. </a:t>
            </a:r>
            <a:endParaRPr sz="3100"/>
          </a:p>
          <a:p>
            <a:pPr indent="0" lvl="0" marL="0" marR="0" rtl="0" algn="l">
              <a:spcBef>
                <a:spcPts val="0"/>
              </a:spcBef>
              <a:spcAft>
                <a:spcPts val="0"/>
              </a:spcAft>
              <a:buNone/>
            </a:pPr>
            <a:r>
              <a:rPr lang="en-US" sz="3100"/>
              <a:t>To discover if the sources were reputable, I read through many different articles to pick out </a:t>
            </a:r>
            <a:r>
              <a:rPr lang="en-US" sz="3100"/>
              <a:t>pieces</a:t>
            </a:r>
            <a:r>
              <a:rPr lang="en-US" sz="3100"/>
              <a:t> of information and data that </a:t>
            </a:r>
            <a:r>
              <a:rPr lang="en-US" sz="3100"/>
              <a:t>either</a:t>
            </a:r>
            <a:r>
              <a:rPr lang="en-US" sz="3100"/>
              <a:t> related to or answered my question. A challenge I found while researching is that it is hard to know if </a:t>
            </a:r>
            <a:r>
              <a:rPr lang="en-US" sz="3100"/>
              <a:t>someone is acting on</a:t>
            </a:r>
            <a:r>
              <a:rPr lang="en-US" sz="3100"/>
              <a:t> </a:t>
            </a:r>
            <a:r>
              <a:rPr lang="en-US" sz="3100"/>
              <a:t>implicit</a:t>
            </a:r>
            <a:r>
              <a:rPr lang="en-US" sz="3100"/>
              <a:t> biases because people </a:t>
            </a:r>
            <a:r>
              <a:rPr lang="en-US" sz="3100"/>
              <a:t>do not</a:t>
            </a:r>
            <a:r>
              <a:rPr lang="en-US" sz="3100"/>
              <a:t> know </a:t>
            </a:r>
            <a:r>
              <a:rPr lang="en-US" sz="3100"/>
              <a:t>they</a:t>
            </a:r>
            <a:r>
              <a:rPr lang="en-US" sz="3100"/>
              <a:t> have </a:t>
            </a:r>
            <a:r>
              <a:rPr lang="en-US" sz="3100"/>
              <a:t>implicit</a:t>
            </a:r>
            <a:r>
              <a:rPr lang="en-US" sz="3100"/>
              <a:t> </a:t>
            </a:r>
            <a:r>
              <a:rPr lang="en-US" sz="3100"/>
              <a:t>bias, it is subconscious, therefore they might contribute their actions to something else. </a:t>
            </a:r>
            <a:endParaRPr sz="3100"/>
          </a:p>
          <a:p>
            <a:pPr indent="0" lvl="0" marL="0" marR="0" rtl="0" algn="l">
              <a:spcBef>
                <a:spcPts val="0"/>
              </a:spcBef>
              <a:spcAft>
                <a:spcPts val="0"/>
              </a:spcAft>
              <a:buNone/>
            </a:pPr>
            <a:r>
              <a:rPr lang="en-US" sz="3100"/>
              <a:t>One thing i found significant in my research  was the ratio of white cops killing African Americans.</a:t>
            </a:r>
            <a:endParaRPr sz="3100"/>
          </a:p>
        </p:txBody>
      </p:sp>
      <p:sp>
        <p:nvSpPr>
          <p:cNvPr id="38" name="Google Shape;38;p3"/>
          <p:cNvSpPr txBox="1"/>
          <p:nvPr>
            <p:ph idx="14" type="body"/>
          </p:nvPr>
        </p:nvSpPr>
        <p:spPr>
          <a:xfrm>
            <a:off x="14804584" y="12104838"/>
            <a:ext cx="6792600" cy="533400"/>
          </a:xfrm>
          <a:prstGeom prst="rect">
            <a:avLst/>
          </a:prstGeom>
          <a:solidFill>
            <a:srgbClr val="C27BA0"/>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spcBef>
                <a:spcPts val="0"/>
              </a:spcBef>
              <a:spcAft>
                <a:spcPts val="0"/>
              </a:spcAft>
              <a:buClr>
                <a:schemeClr val="lt1"/>
              </a:buClr>
              <a:buFont typeface="Arial"/>
              <a:buNone/>
            </a:pPr>
            <a:r>
              <a:rPr lang="en-US"/>
              <a:t>Conclusion</a:t>
            </a:r>
            <a:endParaRPr b="1" i="0" sz="2100" u="none" cap="none" strike="noStrike">
              <a:solidFill>
                <a:schemeClr val="lt1"/>
              </a:solidFill>
              <a:latin typeface="Arial"/>
              <a:ea typeface="Arial"/>
              <a:cs typeface="Arial"/>
              <a:sym typeface="Arial"/>
            </a:endParaRPr>
          </a:p>
        </p:txBody>
      </p:sp>
      <p:sp>
        <p:nvSpPr>
          <p:cNvPr id="39" name="Google Shape;39;p3"/>
          <p:cNvSpPr txBox="1"/>
          <p:nvPr>
            <p:ph idx="15" type="body"/>
          </p:nvPr>
        </p:nvSpPr>
        <p:spPr>
          <a:xfrm>
            <a:off x="7418975" y="2667000"/>
            <a:ext cx="7233300" cy="13074000"/>
          </a:xfrm>
          <a:prstGeom prst="rect">
            <a:avLst/>
          </a:prstGeom>
          <a:noFill/>
          <a:ln>
            <a:noFill/>
          </a:ln>
        </p:spPr>
        <p:txBody>
          <a:bodyPr anchorCtr="0" anchor="t" bIns="39175" lIns="78350" spcFirstLastPara="1" rIns="78350" wrap="square" tIns="39175">
            <a:noAutofit/>
          </a:bodyPr>
          <a:lstStyle/>
          <a:p>
            <a:pPr indent="-419100" lvl="0" marL="457200" marR="0" rtl="0" algn="l">
              <a:spcBef>
                <a:spcPts val="0"/>
              </a:spcBef>
              <a:spcAft>
                <a:spcPts val="0"/>
              </a:spcAft>
              <a:buSzPts val="3000"/>
              <a:buChar char="●"/>
            </a:pPr>
            <a:r>
              <a:rPr lang="en-US" sz="3000"/>
              <a:t>“</a:t>
            </a:r>
            <a:r>
              <a:rPr lang="en-US" sz="3000"/>
              <a:t>Every 28 hours a black man, woman, or child is murdered by police or vigilante law enforcement</a:t>
            </a:r>
            <a:r>
              <a:rPr lang="en-US" sz="3000"/>
              <a:t> (Nix, 2016).</a:t>
            </a:r>
            <a:endParaRPr sz="3000"/>
          </a:p>
          <a:p>
            <a:pPr indent="-419100" lvl="1" marL="914400" marR="0" rtl="0" algn="l">
              <a:spcBef>
                <a:spcPts val="0"/>
              </a:spcBef>
              <a:spcAft>
                <a:spcPts val="0"/>
              </a:spcAft>
              <a:buSzPts val="3000"/>
              <a:buChar char="○"/>
            </a:pPr>
            <a:r>
              <a:rPr lang="en-US" sz="3000"/>
              <a:t>T</a:t>
            </a:r>
            <a:r>
              <a:rPr lang="en-US" sz="3000"/>
              <a:t>hese </a:t>
            </a:r>
            <a:r>
              <a:rPr lang="en-US" sz="3000"/>
              <a:t>statements</a:t>
            </a:r>
            <a:r>
              <a:rPr lang="en-US" sz="3000"/>
              <a:t> imply that the </a:t>
            </a:r>
            <a:r>
              <a:rPr lang="en-US" sz="3000"/>
              <a:t>police</a:t>
            </a:r>
            <a:r>
              <a:rPr lang="en-US" sz="3000"/>
              <a:t> are </a:t>
            </a:r>
            <a:r>
              <a:rPr i="1" lang="en-US" sz="3000"/>
              <a:t>overtly </a:t>
            </a:r>
            <a:r>
              <a:rPr lang="en-US" sz="3000"/>
              <a:t>prejudiced towards minorities, which is </a:t>
            </a:r>
            <a:r>
              <a:rPr lang="en-US" sz="3000"/>
              <a:t>certainly</a:t>
            </a:r>
            <a:r>
              <a:rPr lang="en-US" sz="3000"/>
              <a:t> possible but unlikely. </a:t>
            </a:r>
            <a:endParaRPr sz="3000"/>
          </a:p>
          <a:p>
            <a:pPr indent="-419100" lvl="1" marL="914400" marR="0" rtl="0" algn="l">
              <a:spcBef>
                <a:spcPts val="0"/>
              </a:spcBef>
              <a:spcAft>
                <a:spcPts val="0"/>
              </a:spcAft>
              <a:buSzPts val="3000"/>
              <a:buChar char="○"/>
            </a:pPr>
            <a:r>
              <a:rPr lang="en-US" sz="3000"/>
              <a:t>The results of experimental studies, however, have suggested that officers might be </a:t>
            </a:r>
            <a:r>
              <a:rPr i="1" lang="en-US" sz="3000" u="sng"/>
              <a:t>implicitly </a:t>
            </a:r>
            <a:r>
              <a:rPr lang="en-US" sz="3000"/>
              <a:t>biased against minorities and more likely to use force against them as a</a:t>
            </a:r>
            <a:r>
              <a:rPr lang="en-US" sz="3000"/>
              <a:t> result”.</a:t>
            </a:r>
            <a:endParaRPr sz="3000"/>
          </a:p>
          <a:p>
            <a:pPr indent="0" lvl="0" marL="0" marR="0" rtl="0" algn="l">
              <a:spcBef>
                <a:spcPts val="0"/>
              </a:spcBef>
              <a:spcAft>
                <a:spcPts val="0"/>
              </a:spcAft>
              <a:buClr>
                <a:schemeClr val="dk1"/>
              </a:buClr>
              <a:buFont typeface="Arial"/>
              <a:buNone/>
            </a:pPr>
            <a:r>
              <a:t/>
            </a:r>
            <a:endParaRPr sz="3000"/>
          </a:p>
          <a:p>
            <a:pPr indent="-419100" lvl="0" marL="457200" marR="0" rtl="0" algn="l">
              <a:spcBef>
                <a:spcPts val="0"/>
              </a:spcBef>
              <a:spcAft>
                <a:spcPts val="0"/>
              </a:spcAft>
              <a:buSzPts val="3000"/>
              <a:buChar char="●"/>
            </a:pPr>
            <a:r>
              <a:rPr lang="en-US" sz="3000"/>
              <a:t>In 2015, </a:t>
            </a:r>
            <a:r>
              <a:rPr lang="en-US" sz="3000"/>
              <a:t>The Washington Pos</a:t>
            </a:r>
            <a:r>
              <a:rPr lang="en-US" sz="3000"/>
              <a:t>t cited that 38 UNARMED Black males were killed compared to 0 whites and 6 were killed for such minor things such as a toy weapon.</a:t>
            </a:r>
            <a:endParaRPr sz="3000"/>
          </a:p>
          <a:p>
            <a:pPr indent="-419100" lvl="1" marL="914400" marR="0" rtl="0" algn="l">
              <a:spcBef>
                <a:spcPts val="0"/>
              </a:spcBef>
              <a:spcAft>
                <a:spcPts val="0"/>
              </a:spcAft>
              <a:buSzPts val="3000"/>
              <a:buChar char="○"/>
            </a:pPr>
            <a:r>
              <a:rPr lang="en-US" sz="3000"/>
              <a:t>This shows that Law Enforcement officers are implicitly afraid of People of Color, more than whites, because in the same situation, Blacks are killed in an extreme disproportionate fashion. </a:t>
            </a:r>
            <a:endParaRPr sz="3000"/>
          </a:p>
          <a:p>
            <a:pPr indent="0" lvl="0" marL="0" marR="0" rtl="0" algn="l">
              <a:spcBef>
                <a:spcPts val="0"/>
              </a:spcBef>
              <a:spcAft>
                <a:spcPts val="0"/>
              </a:spcAft>
              <a:buClr>
                <a:schemeClr val="dk1"/>
              </a:buClr>
              <a:buFont typeface="Arial"/>
              <a:buNone/>
            </a:pPr>
            <a:r>
              <a:t/>
            </a:r>
            <a:endParaRPr sz="3100"/>
          </a:p>
          <a:p>
            <a:pPr indent="0" lvl="0" marL="0" marR="0" rtl="0" algn="l">
              <a:spcBef>
                <a:spcPts val="0"/>
              </a:spcBef>
              <a:spcAft>
                <a:spcPts val="0"/>
              </a:spcAft>
              <a:buClr>
                <a:schemeClr val="dk1"/>
              </a:buClr>
              <a:buFont typeface="Arial"/>
              <a:buNone/>
            </a:pPr>
            <a:r>
              <a:t/>
            </a:r>
            <a:endParaRPr sz="3100"/>
          </a:p>
          <a:p>
            <a:pPr indent="0" lvl="0" marL="0" marR="0" rtl="0" algn="l">
              <a:spcBef>
                <a:spcPts val="0"/>
              </a:spcBef>
              <a:spcAft>
                <a:spcPts val="0"/>
              </a:spcAft>
              <a:buClr>
                <a:schemeClr val="dk1"/>
              </a:buClr>
              <a:buFont typeface="Arial"/>
              <a:buNone/>
            </a:pPr>
            <a:r>
              <a:t/>
            </a:r>
            <a:endParaRPr sz="3100"/>
          </a:p>
          <a:p>
            <a:pPr indent="0" lvl="0" marL="0" marR="0" rtl="0" algn="l">
              <a:spcBef>
                <a:spcPts val="0"/>
              </a:spcBef>
              <a:spcAft>
                <a:spcPts val="0"/>
              </a:spcAft>
              <a:buClr>
                <a:schemeClr val="dk1"/>
              </a:buClr>
              <a:buFont typeface="Arial"/>
              <a:buNone/>
            </a:pPr>
            <a:r>
              <a:t/>
            </a:r>
            <a:endParaRPr sz="3100"/>
          </a:p>
          <a:p>
            <a:pPr indent="0" lvl="0" marL="0" marR="0" rtl="0" algn="l">
              <a:spcBef>
                <a:spcPts val="0"/>
              </a:spcBef>
              <a:spcAft>
                <a:spcPts val="0"/>
              </a:spcAft>
              <a:buClr>
                <a:schemeClr val="dk1"/>
              </a:buClr>
              <a:buFont typeface="Arial"/>
              <a:buNone/>
            </a:pPr>
            <a:r>
              <a:t/>
            </a:r>
            <a:endParaRPr sz="3100"/>
          </a:p>
          <a:p>
            <a:pPr indent="0" lvl="0" marL="0" marR="0" rtl="0" algn="l">
              <a:spcBef>
                <a:spcPts val="0"/>
              </a:spcBef>
              <a:spcAft>
                <a:spcPts val="0"/>
              </a:spcAft>
              <a:buClr>
                <a:schemeClr val="dk1"/>
              </a:buClr>
              <a:buFont typeface="Arial"/>
              <a:buNone/>
            </a:pPr>
            <a:r>
              <a:t/>
            </a:r>
            <a:endParaRPr sz="3100">
              <a:highlight>
                <a:srgbClr val="FFFF00"/>
              </a:highlight>
            </a:endParaRPr>
          </a:p>
          <a:p>
            <a:pPr indent="0" lvl="0" marL="0" marR="0" rtl="0" algn="l">
              <a:spcBef>
                <a:spcPts val="0"/>
              </a:spcBef>
              <a:spcAft>
                <a:spcPts val="0"/>
              </a:spcAft>
              <a:buClr>
                <a:schemeClr val="dk1"/>
              </a:buClr>
              <a:buFont typeface="Arial"/>
              <a:buNone/>
            </a:pPr>
            <a:r>
              <a:t/>
            </a:r>
            <a:endParaRPr sz="3100">
              <a:highlight>
                <a:srgbClr val="FFFF00"/>
              </a:highlight>
            </a:endParaRPr>
          </a:p>
          <a:p>
            <a:pPr indent="0" lvl="0" marL="0" marR="0" rtl="0" algn="l">
              <a:spcBef>
                <a:spcPts val="0"/>
              </a:spcBef>
              <a:spcAft>
                <a:spcPts val="0"/>
              </a:spcAft>
              <a:buClr>
                <a:schemeClr val="dk1"/>
              </a:buClr>
              <a:buFont typeface="Arial"/>
              <a:buNone/>
            </a:pPr>
            <a:r>
              <a:t/>
            </a:r>
            <a:endParaRPr sz="3100"/>
          </a:p>
          <a:p>
            <a:pPr indent="0" lvl="0" marL="0" marR="0" rtl="0" algn="l">
              <a:spcBef>
                <a:spcPts val="0"/>
              </a:spcBef>
              <a:spcAft>
                <a:spcPts val="0"/>
              </a:spcAft>
              <a:buClr>
                <a:schemeClr val="dk1"/>
              </a:buClr>
              <a:buFont typeface="Arial"/>
              <a:buNone/>
            </a:pPr>
            <a:r>
              <a:t/>
            </a:r>
            <a:endParaRPr sz="3100"/>
          </a:p>
        </p:txBody>
      </p:sp>
      <p:sp>
        <p:nvSpPr>
          <p:cNvPr id="40" name="Google Shape;40;p3"/>
          <p:cNvSpPr/>
          <p:nvPr>
            <p:ph idx="18" type="chart"/>
          </p:nvPr>
        </p:nvSpPr>
        <p:spPr>
          <a:xfrm>
            <a:off x="23961075" y="13679200"/>
            <a:ext cx="3878400" cy="533400"/>
          </a:xfrm>
          <a:prstGeom prst="rect">
            <a:avLst/>
          </a:prstGeom>
          <a:noFill/>
          <a:ln>
            <a:noFill/>
          </a:ln>
        </p:spPr>
        <p:txBody>
          <a:bodyPr anchorCtr="0" anchor="t" bIns="91425" lIns="91425" spcFirstLastPara="1" rIns="91425" wrap="square" tIns="91425">
            <a:noAutofit/>
          </a:bodyPr>
          <a:lstStyle/>
          <a:p>
            <a:pPr indent="0" lvl="0" marL="0" rtl="0" algn="l">
              <a:spcBef>
                <a:spcPts val="280"/>
              </a:spcBef>
              <a:spcAft>
                <a:spcPts val="0"/>
              </a:spcAft>
              <a:buNone/>
            </a:pPr>
            <a:r>
              <a:t/>
            </a:r>
            <a:endParaRPr sz="2400">
              <a:solidFill>
                <a:srgbClr val="423A38"/>
              </a:solidFill>
            </a:endParaRPr>
          </a:p>
          <a:p>
            <a:pPr indent="0" lvl="0" marL="0" rtl="0" algn="l">
              <a:spcBef>
                <a:spcPts val="280"/>
              </a:spcBef>
              <a:spcAft>
                <a:spcPts val="0"/>
              </a:spcAft>
              <a:buNone/>
            </a:pPr>
            <a:r>
              <a:t/>
            </a:r>
            <a:endParaRPr sz="2400">
              <a:solidFill>
                <a:srgbClr val="423A38"/>
              </a:solidFill>
            </a:endParaRPr>
          </a:p>
          <a:p>
            <a:pPr indent="0" lvl="0" marL="0" rtl="0" algn="l">
              <a:spcBef>
                <a:spcPts val="280"/>
              </a:spcBef>
              <a:spcAft>
                <a:spcPts val="0"/>
              </a:spcAft>
              <a:buNone/>
            </a:pPr>
            <a:r>
              <a:t/>
            </a:r>
            <a:endParaRPr sz="2400">
              <a:solidFill>
                <a:srgbClr val="423A38"/>
              </a:solidFill>
            </a:endParaRPr>
          </a:p>
          <a:p>
            <a:pPr indent="0" lvl="0" marL="0" rtl="0" algn="l">
              <a:spcBef>
                <a:spcPts val="280"/>
              </a:spcBef>
              <a:spcAft>
                <a:spcPts val="0"/>
              </a:spcAft>
              <a:buNone/>
            </a:pPr>
            <a:r>
              <a:t/>
            </a:r>
            <a:endParaRPr sz="2400">
              <a:solidFill>
                <a:srgbClr val="423A38"/>
              </a:solidFill>
            </a:endParaRPr>
          </a:p>
          <a:p>
            <a:pPr indent="0" lvl="0" marL="0" rtl="0" algn="l">
              <a:spcBef>
                <a:spcPts val="280"/>
              </a:spcBef>
              <a:spcAft>
                <a:spcPts val="0"/>
              </a:spcAft>
              <a:buNone/>
            </a:pPr>
            <a:r>
              <a:t/>
            </a:r>
            <a:endParaRPr sz="2400">
              <a:solidFill>
                <a:srgbClr val="423A38"/>
              </a:solidFill>
            </a:endParaRPr>
          </a:p>
          <a:p>
            <a:pPr indent="0" lvl="0" marL="0" rtl="0" algn="l">
              <a:spcBef>
                <a:spcPts val="280"/>
              </a:spcBef>
              <a:spcAft>
                <a:spcPts val="0"/>
              </a:spcAft>
              <a:buNone/>
            </a:pPr>
            <a:r>
              <a:t/>
            </a:r>
            <a:endParaRPr sz="2400">
              <a:solidFill>
                <a:srgbClr val="423A38"/>
              </a:solidFill>
            </a:endParaRPr>
          </a:p>
          <a:p>
            <a:pPr indent="0" lvl="0" marL="0" rtl="0" algn="l">
              <a:spcBef>
                <a:spcPts val="280"/>
              </a:spcBef>
              <a:spcAft>
                <a:spcPts val="0"/>
              </a:spcAft>
              <a:buNone/>
            </a:pPr>
            <a:r>
              <a:rPr lang="en-US" sz="2400">
                <a:solidFill>
                  <a:srgbClr val="423A38"/>
                </a:solidFill>
              </a:rPr>
              <a:t>=</a:t>
            </a:r>
            <a:endParaRPr sz="2400">
              <a:solidFill>
                <a:srgbClr val="1C1D1E"/>
              </a:solidFill>
              <a:highlight>
                <a:srgbClr val="FFFFFF"/>
              </a:highlight>
            </a:endParaRPr>
          </a:p>
        </p:txBody>
      </p:sp>
      <p:pic>
        <p:nvPicPr>
          <p:cNvPr id="41" name="Google Shape;41;p3" title="Points scored"/>
          <p:cNvPicPr preferRelativeResize="0"/>
          <p:nvPr/>
        </p:nvPicPr>
        <p:blipFill>
          <a:blip r:embed="rId3">
            <a:alphaModFix/>
          </a:blip>
          <a:stretch>
            <a:fillRect/>
          </a:stretch>
        </p:blipFill>
        <p:spPr>
          <a:xfrm>
            <a:off x="7418975" y="12777750"/>
            <a:ext cx="7385601" cy="3681450"/>
          </a:xfrm>
          <a:prstGeom prst="rect">
            <a:avLst/>
          </a:prstGeom>
          <a:noFill/>
          <a:ln cap="flat" cmpd="sng" w="9525">
            <a:solidFill>
              <a:srgbClr val="000000"/>
            </a:solidFill>
            <a:prstDash val="solid"/>
            <a:round/>
            <a:headEnd len="sm" w="sm" type="none"/>
            <a:tailEnd len="sm" w="sm" type="none"/>
          </a:ln>
          <a:effectLst>
            <a:outerShdw blurRad="57150" rotWithShape="0" algn="bl" dir="5400000" dist="19050">
              <a:srgbClr val="000000">
                <a:alpha val="50000"/>
              </a:srgbClr>
            </a:outerShdw>
          </a:effectLst>
        </p:spPr>
      </p:pic>
      <p:pic>
        <p:nvPicPr>
          <p:cNvPr descr="Image result for implicit bias arrests chart" id="42" name="Google Shape;42;p3"/>
          <p:cNvPicPr preferRelativeResize="0"/>
          <p:nvPr/>
        </p:nvPicPr>
        <p:blipFill>
          <a:blip r:embed="rId4">
            <a:alphaModFix/>
          </a:blip>
          <a:stretch>
            <a:fillRect/>
          </a:stretch>
        </p:blipFill>
        <p:spPr>
          <a:xfrm>
            <a:off x="348352" y="12481500"/>
            <a:ext cx="6132375" cy="3977700"/>
          </a:xfrm>
          <a:prstGeom prst="rect">
            <a:avLst/>
          </a:prstGeom>
          <a:noFill/>
          <a:ln cap="flat" cmpd="sng" w="9525">
            <a:solidFill>
              <a:srgbClr val="000000"/>
            </a:solidFill>
            <a:prstDash val="solid"/>
            <a:round/>
            <a:headEnd len="sm" w="sm" type="none"/>
            <a:tailEnd len="sm" w="sm" type="none"/>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