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9" r:id="rId3"/>
  </p:sldMasterIdLst>
  <p:notesMasterIdLst>
    <p:notesMasterId r:id="rId4"/>
  </p:notesMasterIdLst>
  <p:sldIdLst>
    <p:sldId id="256" r:id="rId5"/>
    <p:sldId id="257" r:id="rId6"/>
  </p:sldIdLst>
  <p:sldSz cy="16459200" cx="219456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 name="Shape 48"/>
        <p:cNvGrpSpPr/>
        <p:nvPr/>
      </p:nvGrpSpPr>
      <p:grpSpPr>
        <a:xfrm>
          <a:off x="0" y="0"/>
          <a:ext cx="0" cy="0"/>
          <a:chOff x="0" y="0"/>
          <a:chExt cx="0" cy="0"/>
        </a:xfrm>
      </p:grpSpPr>
      <p:sp>
        <p:nvSpPr>
          <p:cNvPr id="49" name="Google Shape;49;g11658038f9_1_11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50" name="Google Shape;50;g11658038f9_1_1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2"/>
          <p:cNvSpPr txBox="1"/>
          <p:nvPr>
            <p:ph type="title"/>
          </p:nvPr>
        </p:nvSpPr>
        <p:spPr>
          <a:xfrm>
            <a:off x="348343" y="304800"/>
            <a:ext cx="21249000"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indent="0" lvl="0" marL="0" marR="0" rtl="0" algn="ctr">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indent="0" lvl="1" rtl="0">
              <a:spcBef>
                <a:spcPts val="0"/>
              </a:spcBef>
              <a:spcAft>
                <a:spcPts val="0"/>
              </a:spcAft>
              <a:buSzPts val="1400"/>
              <a:buNone/>
              <a:defRPr sz="1800"/>
            </a:lvl2pPr>
            <a:lvl3pPr indent="0" lvl="2" rtl="0">
              <a:spcBef>
                <a:spcPts val="0"/>
              </a:spcBef>
              <a:spcAft>
                <a:spcPts val="0"/>
              </a:spcAft>
              <a:buSzPts val="1400"/>
              <a:buNone/>
              <a:defRPr sz="1800"/>
            </a:lvl3pPr>
            <a:lvl4pPr indent="0" lvl="3" rtl="0">
              <a:spcBef>
                <a:spcPts val="0"/>
              </a:spcBef>
              <a:spcAft>
                <a:spcPts val="0"/>
              </a:spcAft>
              <a:buSzPts val="1400"/>
              <a:buNone/>
              <a:defRPr sz="1800"/>
            </a:lvl4pPr>
            <a:lvl5pPr indent="0" lvl="4" rtl="0">
              <a:spcBef>
                <a:spcPts val="0"/>
              </a:spcBef>
              <a:spcAft>
                <a:spcPts val="0"/>
              </a:spcAft>
              <a:buSzPts val="1400"/>
              <a:buNone/>
              <a:defRPr sz="1800"/>
            </a:lvl5pPr>
            <a:lvl6pPr indent="0" lvl="5" rtl="0">
              <a:spcBef>
                <a:spcPts val="0"/>
              </a:spcBef>
              <a:spcAft>
                <a:spcPts val="0"/>
              </a:spcAft>
              <a:buSzPts val="1400"/>
              <a:buNone/>
              <a:defRPr sz="1800"/>
            </a:lvl6pPr>
            <a:lvl7pPr indent="0" lvl="6" rtl="0">
              <a:spcBef>
                <a:spcPts val="0"/>
              </a:spcBef>
              <a:spcAft>
                <a:spcPts val="0"/>
              </a:spcAft>
              <a:buSzPts val="1400"/>
              <a:buNone/>
              <a:defRPr sz="1800"/>
            </a:lvl7pPr>
            <a:lvl8pPr indent="0" lvl="7" rtl="0">
              <a:spcBef>
                <a:spcPts val="0"/>
              </a:spcBef>
              <a:spcAft>
                <a:spcPts val="0"/>
              </a:spcAft>
              <a:buSzPts val="1400"/>
              <a:buNone/>
              <a:defRPr sz="1800"/>
            </a:lvl8pPr>
            <a:lvl9pPr indent="0" lvl="8" rtl="0">
              <a:spcBef>
                <a:spcPts val="0"/>
              </a:spcBef>
              <a:spcAft>
                <a:spcPts val="0"/>
              </a:spcAft>
              <a:buSzPts val="1400"/>
              <a:buNone/>
              <a:defRPr sz="1800"/>
            </a:lvl9pPr>
          </a:lstStyle>
          <a:p/>
        </p:txBody>
      </p:sp>
      <p:sp>
        <p:nvSpPr>
          <p:cNvPr id="8" name="Google Shape;8;p2"/>
          <p:cNvSpPr txBox="1"/>
          <p:nvPr>
            <p:ph idx="1" type="body"/>
          </p:nvPr>
        </p:nvSpPr>
        <p:spPr>
          <a:xfrm>
            <a:off x="348343" y="2133600"/>
            <a:ext cx="6792600"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2"/>
          <p:cNvSpPr txBox="1"/>
          <p:nvPr>
            <p:ph idx="2" type="body"/>
          </p:nvPr>
        </p:nvSpPr>
        <p:spPr>
          <a:xfrm>
            <a:off x="348343" y="2819400"/>
            <a:ext cx="6792600" cy="43434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2"/>
          <p:cNvSpPr txBox="1"/>
          <p:nvPr>
            <p:ph idx="3" type="body"/>
          </p:nvPr>
        </p:nvSpPr>
        <p:spPr>
          <a:xfrm>
            <a:off x="348343" y="7315200"/>
            <a:ext cx="6792600"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2"/>
          <p:cNvSpPr txBox="1"/>
          <p:nvPr>
            <p:ph idx="4" type="body"/>
          </p:nvPr>
        </p:nvSpPr>
        <p:spPr>
          <a:xfrm>
            <a:off x="348343" y="8001000"/>
            <a:ext cx="6792600"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2"/>
          <p:cNvSpPr txBox="1"/>
          <p:nvPr>
            <p:ph idx="5" type="body"/>
          </p:nvPr>
        </p:nvSpPr>
        <p:spPr>
          <a:xfrm>
            <a:off x="348343" y="11811000"/>
            <a:ext cx="6792600"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2"/>
          <p:cNvSpPr txBox="1"/>
          <p:nvPr>
            <p:ph idx="6" type="body"/>
          </p:nvPr>
        </p:nvSpPr>
        <p:spPr>
          <a:xfrm>
            <a:off x="348343" y="12496800"/>
            <a:ext cx="6792600"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2"/>
          <p:cNvSpPr txBox="1"/>
          <p:nvPr>
            <p:ph idx="7" type="body"/>
          </p:nvPr>
        </p:nvSpPr>
        <p:spPr>
          <a:xfrm>
            <a:off x="7576458" y="2133600"/>
            <a:ext cx="6792600"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2"/>
          <p:cNvSpPr txBox="1"/>
          <p:nvPr>
            <p:ph idx="8" type="body"/>
          </p:nvPr>
        </p:nvSpPr>
        <p:spPr>
          <a:xfrm>
            <a:off x="14804572" y="12496800"/>
            <a:ext cx="6792600" cy="36576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2"/>
          <p:cNvSpPr txBox="1"/>
          <p:nvPr>
            <p:ph idx="9" type="body"/>
          </p:nvPr>
        </p:nvSpPr>
        <p:spPr>
          <a:xfrm>
            <a:off x="14804572" y="2133600"/>
            <a:ext cx="6792600"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2"/>
          <p:cNvSpPr txBox="1"/>
          <p:nvPr>
            <p:ph idx="13" type="body"/>
          </p:nvPr>
        </p:nvSpPr>
        <p:spPr>
          <a:xfrm>
            <a:off x="14804572" y="2819400"/>
            <a:ext cx="6792600" cy="88392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2"/>
          <p:cNvSpPr txBox="1"/>
          <p:nvPr>
            <p:ph idx="14" type="body"/>
          </p:nvPr>
        </p:nvSpPr>
        <p:spPr>
          <a:xfrm>
            <a:off x="14804572" y="11811000"/>
            <a:ext cx="6792600"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2"/>
          <p:cNvSpPr txBox="1"/>
          <p:nvPr>
            <p:ph idx="15" type="body"/>
          </p:nvPr>
        </p:nvSpPr>
        <p:spPr>
          <a:xfrm>
            <a:off x="7576458" y="2819400"/>
            <a:ext cx="6792600" cy="133350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2"/>
          <p:cNvSpPr/>
          <p:nvPr>
            <p:ph idx="16" type="pic"/>
          </p:nvPr>
        </p:nvSpPr>
        <p:spPr>
          <a:xfrm>
            <a:off x="609602" y="457200"/>
            <a:ext cx="1567500"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4"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5"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7"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1" name="Google Shape;21;p2"/>
          <p:cNvSpPr/>
          <p:nvPr>
            <p:ph idx="17" type="pic"/>
          </p:nvPr>
        </p:nvSpPr>
        <p:spPr>
          <a:xfrm>
            <a:off x="19855545" y="457200"/>
            <a:ext cx="1567500"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4"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5"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7"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2" name="Google Shape;22;p2"/>
          <p:cNvSpPr/>
          <p:nvPr>
            <p:ph idx="18" type="chart"/>
          </p:nvPr>
        </p:nvSpPr>
        <p:spPr>
          <a:xfrm>
            <a:off x="8098974" y="8077200"/>
            <a:ext cx="5747700"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4"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5"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7"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2"/>
          <p:cNvSpPr/>
          <p:nvPr>
            <p:ph idx="19" type="chart"/>
          </p:nvPr>
        </p:nvSpPr>
        <p:spPr>
          <a:xfrm>
            <a:off x="8098974" y="12268200"/>
            <a:ext cx="5747700"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4"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5"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7"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2"/>
          <p:cNvPicPr preferRelativeResize="0"/>
          <p:nvPr/>
        </p:nvPicPr>
        <p:blipFill rotWithShape="1">
          <a:blip r:embed="rId2">
            <a:alphaModFix/>
          </a:blip>
          <a:srcRect b="0" l="0" r="0" t="0"/>
          <a:stretch/>
        </p:blipFill>
        <p:spPr>
          <a:xfrm>
            <a:off x="20269200" y="16208386"/>
            <a:ext cx="1371600" cy="21960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6.png"/><Relationship Id="rId5" Type="http://schemas.openxmlformats.org/officeDocument/2006/relationships/image" Target="../media/image4.png"/><Relationship Id="rId6"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 name="Shape 28"/>
        <p:cNvGrpSpPr/>
        <p:nvPr/>
      </p:nvGrpSpPr>
      <p:grpSpPr>
        <a:xfrm>
          <a:off x="0" y="0"/>
          <a:ext cx="0" cy="0"/>
          <a:chOff x="0" y="0"/>
          <a:chExt cx="0" cy="0"/>
        </a:xfrm>
      </p:grpSpPr>
      <p:sp>
        <p:nvSpPr>
          <p:cNvPr id="29" name="Google Shape;29;p3"/>
          <p:cNvSpPr txBox="1"/>
          <p:nvPr>
            <p:ph type="title"/>
          </p:nvPr>
        </p:nvSpPr>
        <p:spPr>
          <a:xfrm>
            <a:off x="348243" y="0"/>
            <a:ext cx="21249000" cy="1676400"/>
          </a:xfrm>
          <a:prstGeom prst="rect">
            <a:avLst/>
          </a:prstGeom>
          <a:solidFill>
            <a:srgbClr val="980000"/>
          </a:solidFill>
          <a:ln cap="flat" cmpd="sng" w="9525">
            <a:solidFill>
              <a:schemeClr val="lt1"/>
            </a:solidFill>
            <a:prstDash val="solid"/>
            <a:round/>
            <a:headEnd len="sm" w="sm" type="none"/>
            <a:tailEnd len="sm" w="sm" type="none"/>
          </a:ln>
        </p:spPr>
        <p:txBody>
          <a:bodyPr anchorCtr="1" anchor="ctr"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5000"/>
              <a:t>Corporate Wealth and the Prison Industrial Complex</a:t>
            </a:r>
            <a:endParaRPr sz="5000"/>
          </a:p>
          <a:p>
            <a:pPr indent="0" lvl="0" marL="0" marR="0" rtl="0" algn="ctr">
              <a:spcBef>
                <a:spcPts val="0"/>
              </a:spcBef>
              <a:spcAft>
                <a:spcPts val="0"/>
              </a:spcAft>
              <a:buClr>
                <a:schemeClr val="lt1"/>
              </a:buClr>
              <a:buFont typeface="Arial"/>
              <a:buNone/>
            </a:pPr>
            <a:r>
              <a:rPr b="0" lang="en-US" sz="3000"/>
              <a:t>Sydney Grissom || Charles E. Jordan High School</a:t>
            </a:r>
            <a:endParaRPr b="0" sz="3000"/>
          </a:p>
        </p:txBody>
      </p:sp>
      <p:sp>
        <p:nvSpPr>
          <p:cNvPr id="30" name="Google Shape;30;p3"/>
          <p:cNvSpPr txBox="1"/>
          <p:nvPr>
            <p:ph idx="1" type="body"/>
          </p:nvPr>
        </p:nvSpPr>
        <p:spPr>
          <a:xfrm>
            <a:off x="348343" y="2133600"/>
            <a:ext cx="6792685" cy="533400"/>
          </a:xfrm>
          <a:prstGeom prst="rect">
            <a:avLst/>
          </a:prstGeom>
          <a:solidFill>
            <a:srgbClr val="980000"/>
          </a:solidFill>
          <a:ln cap="flat" cmpd="sng" w="9525">
            <a:solidFill>
              <a:schemeClr val="lt1"/>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2400"/>
              <a:t>Abstract</a:t>
            </a:r>
            <a:endParaRPr b="1" i="0" sz="2400" u="none" cap="none" strike="noStrike">
              <a:solidFill>
                <a:schemeClr val="lt1"/>
              </a:solidFill>
              <a:latin typeface="Arial"/>
              <a:ea typeface="Arial"/>
              <a:cs typeface="Arial"/>
              <a:sym typeface="Arial"/>
            </a:endParaRPr>
          </a:p>
        </p:txBody>
      </p:sp>
      <p:sp>
        <p:nvSpPr>
          <p:cNvPr id="31" name="Google Shape;31;p3"/>
          <p:cNvSpPr txBox="1"/>
          <p:nvPr>
            <p:ph idx="2" type="body"/>
          </p:nvPr>
        </p:nvSpPr>
        <p:spPr>
          <a:xfrm>
            <a:off x="348343" y="2819400"/>
            <a:ext cx="6792600" cy="4343400"/>
          </a:xfrm>
          <a:prstGeom prst="rect">
            <a:avLst/>
          </a:prstGeom>
          <a:noFill/>
          <a:ln>
            <a:noFill/>
          </a:ln>
        </p:spPr>
        <p:txBody>
          <a:bodyPr anchorCtr="0" anchor="t" bIns="39175" lIns="78350" spcFirstLastPara="1" rIns="78350" wrap="square" tIns="39175">
            <a:noAutofit/>
          </a:bodyPr>
          <a:lstStyle/>
          <a:p>
            <a:pPr indent="0" lvl="0" marL="0" marR="0" rtl="0" algn="l">
              <a:spcBef>
                <a:spcPts val="0"/>
              </a:spcBef>
              <a:spcAft>
                <a:spcPts val="0"/>
              </a:spcAft>
              <a:buClr>
                <a:schemeClr val="dk1"/>
              </a:buClr>
              <a:buFont typeface="Arial"/>
              <a:buNone/>
            </a:pPr>
            <a:r>
              <a:rPr b="1" lang="en-US" sz="2000">
                <a:solidFill>
                  <a:srgbClr val="FFFFFF"/>
                </a:solidFill>
              </a:rPr>
              <a:t>Over the last couple decades, incarceration rates have increased dramatically. A recent study from the Brookings Institute shows that the overall national crime rate has been nearly cut in half since 1990. It’s a perplexing fact that incarceration rates continue to go up while crime rates are decreasing. Many businesses are encouraging our lawmakers to crack down harder on criminals and increase sentencing. The assumption can be drawn that corporations are profiting from convicts. With that assumption the following question arises:  How does the prison industrial complex economically benefit big corporations?  </a:t>
            </a:r>
            <a:endParaRPr b="1" sz="2000">
              <a:solidFill>
                <a:srgbClr val="000000"/>
              </a:solidFill>
              <a:latin typeface="Arial"/>
              <a:ea typeface="Arial"/>
              <a:cs typeface="Arial"/>
              <a:sym typeface="Arial"/>
            </a:endParaRPr>
          </a:p>
        </p:txBody>
      </p:sp>
      <p:sp>
        <p:nvSpPr>
          <p:cNvPr id="32" name="Google Shape;32;p3"/>
          <p:cNvSpPr txBox="1"/>
          <p:nvPr>
            <p:ph idx="3" type="body"/>
          </p:nvPr>
        </p:nvSpPr>
        <p:spPr>
          <a:xfrm>
            <a:off x="348343" y="6629400"/>
            <a:ext cx="6792600" cy="533400"/>
          </a:xfrm>
          <a:prstGeom prst="rect">
            <a:avLst/>
          </a:prstGeom>
          <a:solidFill>
            <a:srgbClr val="980000"/>
          </a:solidFill>
          <a:ln cap="flat" cmpd="sng" w="9525">
            <a:solidFill>
              <a:schemeClr val="lt1"/>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2400"/>
              <a:t>Background</a:t>
            </a:r>
            <a:endParaRPr b="1" i="0" sz="2400" u="none" cap="none" strike="noStrike">
              <a:solidFill>
                <a:schemeClr val="lt1"/>
              </a:solidFill>
              <a:latin typeface="Arial"/>
              <a:ea typeface="Arial"/>
              <a:cs typeface="Arial"/>
              <a:sym typeface="Arial"/>
            </a:endParaRPr>
          </a:p>
        </p:txBody>
      </p:sp>
      <p:sp>
        <p:nvSpPr>
          <p:cNvPr id="33" name="Google Shape;33;p3"/>
          <p:cNvSpPr txBox="1"/>
          <p:nvPr>
            <p:ph idx="4" type="body"/>
          </p:nvPr>
        </p:nvSpPr>
        <p:spPr>
          <a:xfrm>
            <a:off x="348425" y="7315200"/>
            <a:ext cx="6792600" cy="6517200"/>
          </a:xfrm>
          <a:prstGeom prst="rect">
            <a:avLst/>
          </a:prstGeom>
          <a:noFill/>
          <a:ln>
            <a:noFill/>
          </a:ln>
        </p:spPr>
        <p:txBody>
          <a:bodyPr anchorCtr="0" anchor="t" bIns="39175" lIns="78350" spcFirstLastPara="1" rIns="78350" wrap="square" tIns="39175">
            <a:noAutofit/>
          </a:bodyPr>
          <a:lstStyle/>
          <a:p>
            <a:pPr indent="-355600" lvl="0" marL="457200" marR="0" rtl="0" algn="l">
              <a:lnSpc>
                <a:spcPct val="100000"/>
              </a:lnSpc>
              <a:spcBef>
                <a:spcPts val="0"/>
              </a:spcBef>
              <a:spcAft>
                <a:spcPts val="0"/>
              </a:spcAft>
              <a:buClr>
                <a:srgbClr val="FFFFFF"/>
              </a:buClr>
              <a:buSzPts val="2000"/>
              <a:buFont typeface="Times New Roman"/>
              <a:buChar char="●"/>
            </a:pPr>
            <a:r>
              <a:rPr b="1" lang="en-US" sz="2000">
                <a:solidFill>
                  <a:srgbClr val="FFFFFF"/>
                </a:solidFill>
              </a:rPr>
              <a:t>Under Lyndon B. Johnson and Richard Nixon’s  war on crime, businessmen and politicians collaborated to intertwine work and prison. </a:t>
            </a:r>
            <a:endParaRPr b="1" sz="2000">
              <a:solidFill>
                <a:srgbClr val="FFFFFF"/>
              </a:solidFill>
            </a:endParaRPr>
          </a:p>
          <a:p>
            <a:pPr indent="-355600" lvl="0" marL="457200" marR="0" rtl="0" algn="l">
              <a:lnSpc>
                <a:spcPct val="100000"/>
              </a:lnSpc>
              <a:spcBef>
                <a:spcPts val="0"/>
              </a:spcBef>
              <a:spcAft>
                <a:spcPts val="0"/>
              </a:spcAft>
              <a:buClr>
                <a:srgbClr val="FFFFFF"/>
              </a:buClr>
              <a:buSzPts val="2000"/>
              <a:buChar char="●"/>
            </a:pPr>
            <a:r>
              <a:rPr b="1" lang="en-US" sz="2000">
                <a:solidFill>
                  <a:srgbClr val="FFFFFF"/>
                </a:solidFill>
              </a:rPr>
              <a:t>Changes in sentencing laws in the 1970’s made the prison population grow exponentially. </a:t>
            </a:r>
            <a:endParaRPr b="1" sz="2000">
              <a:solidFill>
                <a:srgbClr val="FFFFFF"/>
              </a:solidFill>
            </a:endParaRPr>
          </a:p>
          <a:p>
            <a:pPr indent="-355600" lvl="0" marL="457200" marR="0" rtl="0" algn="l">
              <a:lnSpc>
                <a:spcPct val="100000"/>
              </a:lnSpc>
              <a:spcBef>
                <a:spcPts val="0"/>
              </a:spcBef>
              <a:spcAft>
                <a:spcPts val="0"/>
              </a:spcAft>
              <a:buClr>
                <a:srgbClr val="FFFFFF"/>
              </a:buClr>
              <a:buSzPts val="2000"/>
              <a:buChar char="●"/>
            </a:pPr>
            <a:r>
              <a:rPr b="1" lang="en-US" sz="2000">
                <a:solidFill>
                  <a:srgbClr val="FFFFFF"/>
                </a:solidFill>
              </a:rPr>
              <a:t>In 1973 a  right--wing company and conservative politicians combined to form  the American Legislative Exchange Council (ALEC). </a:t>
            </a:r>
            <a:endParaRPr b="1" sz="2000">
              <a:solidFill>
                <a:srgbClr val="FFFFFF"/>
              </a:solidFill>
            </a:endParaRPr>
          </a:p>
          <a:p>
            <a:pPr indent="-355600" lvl="1" marL="914400" marR="0" rtl="0" algn="l">
              <a:lnSpc>
                <a:spcPct val="100000"/>
              </a:lnSpc>
              <a:spcBef>
                <a:spcPts val="0"/>
              </a:spcBef>
              <a:spcAft>
                <a:spcPts val="0"/>
              </a:spcAft>
              <a:buClr>
                <a:srgbClr val="FFFFFF"/>
              </a:buClr>
              <a:buSzPts val="2000"/>
              <a:buChar char="○"/>
            </a:pPr>
            <a:r>
              <a:rPr b="1" lang="en-US" sz="2000">
                <a:solidFill>
                  <a:srgbClr val="FFFFFF"/>
                </a:solidFill>
              </a:rPr>
              <a:t>The main goal of the ALEC is to imprison more people and access cheap labor from inmates. </a:t>
            </a:r>
            <a:endParaRPr b="1" sz="2000">
              <a:solidFill>
                <a:srgbClr val="FFFFFF"/>
              </a:solidFill>
            </a:endParaRPr>
          </a:p>
          <a:p>
            <a:pPr indent="-355600" lvl="0" marL="457200" marR="0" rtl="0" algn="l">
              <a:lnSpc>
                <a:spcPct val="100000"/>
              </a:lnSpc>
              <a:spcBef>
                <a:spcPts val="0"/>
              </a:spcBef>
              <a:spcAft>
                <a:spcPts val="0"/>
              </a:spcAft>
              <a:buClr>
                <a:srgbClr val="FFFFFF"/>
              </a:buClr>
              <a:buSzPts val="2000"/>
              <a:buChar char="●"/>
            </a:pPr>
            <a:r>
              <a:rPr b="1" lang="en-US" sz="2000">
                <a:solidFill>
                  <a:srgbClr val="FFFFFF"/>
                </a:solidFill>
              </a:rPr>
              <a:t>The Justice System Improvement Act was passed in 1979. This Act gave businesses the permission to acquire prison labor as a way of making a profit. </a:t>
            </a:r>
            <a:endParaRPr b="1" sz="2000">
              <a:solidFill>
                <a:srgbClr val="FFFFFF"/>
              </a:solidFill>
            </a:endParaRPr>
          </a:p>
          <a:p>
            <a:pPr indent="-355600" lvl="1" marL="914400" marR="0" rtl="0" algn="l">
              <a:lnSpc>
                <a:spcPct val="100000"/>
              </a:lnSpc>
              <a:spcBef>
                <a:spcPts val="0"/>
              </a:spcBef>
              <a:spcAft>
                <a:spcPts val="0"/>
              </a:spcAft>
              <a:buClr>
                <a:srgbClr val="FFFFFF"/>
              </a:buClr>
              <a:buSzPts val="2000"/>
              <a:buChar char="○"/>
            </a:pPr>
            <a:r>
              <a:rPr b="1" lang="en-US" sz="2000">
                <a:solidFill>
                  <a:srgbClr val="FFFFFF"/>
                </a:solidFill>
              </a:rPr>
              <a:t>During the mid-1990’s, corporations were able to lobby congressmen into not paying prisoners minimum wage.</a:t>
            </a:r>
            <a:endParaRPr b="1" sz="2000">
              <a:solidFill>
                <a:srgbClr val="FFFFFF"/>
              </a:solidFill>
            </a:endParaRPr>
          </a:p>
          <a:p>
            <a:pPr indent="-355600" lvl="0" marL="457200" marR="0" rtl="0" algn="l">
              <a:lnSpc>
                <a:spcPct val="100000"/>
              </a:lnSpc>
              <a:spcBef>
                <a:spcPts val="0"/>
              </a:spcBef>
              <a:spcAft>
                <a:spcPts val="0"/>
              </a:spcAft>
              <a:buClr>
                <a:srgbClr val="FFFFFF"/>
              </a:buClr>
              <a:buSzPts val="2000"/>
              <a:buChar char="●"/>
            </a:pPr>
            <a:r>
              <a:rPr b="1" lang="en-US" sz="2000">
                <a:solidFill>
                  <a:srgbClr val="FFFFFF"/>
                </a:solidFill>
              </a:rPr>
              <a:t>Corporations like Walmart and McDonald’s joined the ALEC by 2000. At this time many private prison corporations, like the Corrections Corporation of America, became apart of the interest group as well. </a:t>
            </a:r>
            <a:endParaRPr b="1" sz="2000">
              <a:solidFill>
                <a:srgbClr val="FFFFFF"/>
              </a:solidFill>
            </a:endParaRPr>
          </a:p>
          <a:p>
            <a:pPr indent="-355600" lvl="0" marL="457200" marR="0" rtl="0" algn="l">
              <a:lnSpc>
                <a:spcPct val="100000"/>
              </a:lnSpc>
              <a:spcBef>
                <a:spcPts val="0"/>
              </a:spcBef>
              <a:spcAft>
                <a:spcPts val="0"/>
              </a:spcAft>
              <a:buClr>
                <a:srgbClr val="FFFFFF"/>
              </a:buClr>
              <a:buSzPts val="2000"/>
              <a:buChar char="●"/>
            </a:pPr>
            <a:r>
              <a:rPr b="1" lang="en-US" sz="2000">
                <a:solidFill>
                  <a:srgbClr val="FFFFFF"/>
                </a:solidFill>
              </a:rPr>
              <a:t>From recent studies, 37 states have made it legal for private organizations to contract prisons for their labor.</a:t>
            </a:r>
            <a:endParaRPr b="1" sz="2000">
              <a:solidFill>
                <a:srgbClr val="FFFFFF"/>
              </a:solidFill>
            </a:endParaRPr>
          </a:p>
        </p:txBody>
      </p:sp>
      <p:sp>
        <p:nvSpPr>
          <p:cNvPr id="34" name="Google Shape;34;p3"/>
          <p:cNvSpPr txBox="1"/>
          <p:nvPr>
            <p:ph idx="5" type="body"/>
          </p:nvPr>
        </p:nvSpPr>
        <p:spPr>
          <a:xfrm>
            <a:off x="14804568" y="2133600"/>
            <a:ext cx="6792600" cy="533400"/>
          </a:xfrm>
          <a:prstGeom prst="rect">
            <a:avLst/>
          </a:prstGeom>
          <a:solidFill>
            <a:srgbClr val="980000"/>
          </a:solidFill>
          <a:ln cap="flat" cmpd="sng" w="9525">
            <a:solidFill>
              <a:schemeClr val="lt1"/>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None/>
            </a:pPr>
            <a:r>
              <a:rPr lang="en-US" sz="2400"/>
              <a:t>Methodology</a:t>
            </a:r>
            <a:endParaRPr b="1" i="0" sz="2400" u="none" cap="none" strike="noStrike">
              <a:solidFill>
                <a:schemeClr val="lt1"/>
              </a:solidFill>
              <a:latin typeface="Arial"/>
              <a:ea typeface="Arial"/>
              <a:cs typeface="Arial"/>
              <a:sym typeface="Arial"/>
            </a:endParaRPr>
          </a:p>
        </p:txBody>
      </p:sp>
      <p:sp>
        <p:nvSpPr>
          <p:cNvPr id="35" name="Google Shape;35;p3"/>
          <p:cNvSpPr txBox="1"/>
          <p:nvPr>
            <p:ph idx="6" type="body"/>
          </p:nvPr>
        </p:nvSpPr>
        <p:spPr>
          <a:xfrm>
            <a:off x="15000780" y="2781300"/>
            <a:ext cx="6792600" cy="3657600"/>
          </a:xfrm>
          <a:prstGeom prst="rect">
            <a:avLst/>
          </a:prstGeom>
          <a:noFill/>
          <a:ln>
            <a:noFill/>
          </a:ln>
        </p:spPr>
        <p:txBody>
          <a:bodyPr anchorCtr="0" anchor="t" bIns="39175" lIns="78350" spcFirstLastPara="1" rIns="78350" wrap="square" tIns="39175">
            <a:noAutofit/>
          </a:bodyPr>
          <a:lstStyle/>
          <a:p>
            <a:pPr indent="0" lvl="0" marL="0" marR="0" rtl="0" algn="l">
              <a:lnSpc>
                <a:spcPct val="100000"/>
              </a:lnSpc>
              <a:spcBef>
                <a:spcPts val="0"/>
              </a:spcBef>
              <a:spcAft>
                <a:spcPts val="0"/>
              </a:spcAft>
              <a:buClr>
                <a:schemeClr val="dk1"/>
              </a:buClr>
              <a:buFont typeface="Arial"/>
              <a:buNone/>
            </a:pPr>
            <a:r>
              <a:rPr b="1" lang="en-US" sz="1800">
                <a:solidFill>
                  <a:srgbClr val="FFFFFF"/>
                </a:solidFill>
              </a:rPr>
              <a:t>This study was conducted through the analysis of scholarly articles and the “Kids for Cash” documentary. After collecting data from various reliable sources, I created graphs depicting the results.The purpose of this study is to convey the message that mass incarceration is not only used as retribution for criminals; but also as an economic gain for monopolies. </a:t>
            </a:r>
            <a:endParaRPr b="1" sz="1800">
              <a:solidFill>
                <a:srgbClr val="FFFFFF"/>
              </a:solidFill>
            </a:endParaRPr>
          </a:p>
          <a:p>
            <a:pPr indent="0" lvl="0" marL="0" marR="0" rtl="0" algn="l">
              <a:lnSpc>
                <a:spcPct val="100000"/>
              </a:lnSpc>
              <a:spcBef>
                <a:spcPts val="0"/>
              </a:spcBef>
              <a:spcAft>
                <a:spcPts val="0"/>
              </a:spcAft>
              <a:buClr>
                <a:schemeClr val="dk1"/>
              </a:buClr>
              <a:buFont typeface="Arial"/>
              <a:buNone/>
            </a:pPr>
            <a:r>
              <a:t/>
            </a:r>
            <a:endParaRPr b="1" sz="1800">
              <a:solidFill>
                <a:srgbClr val="FFFFFF"/>
              </a:solidFill>
            </a:endParaRPr>
          </a:p>
          <a:p>
            <a:pPr indent="0" lvl="0" marL="0" marR="0" rtl="0" algn="l">
              <a:lnSpc>
                <a:spcPct val="100000"/>
              </a:lnSpc>
              <a:spcBef>
                <a:spcPts val="0"/>
              </a:spcBef>
              <a:spcAft>
                <a:spcPts val="0"/>
              </a:spcAft>
              <a:buNone/>
            </a:pPr>
            <a:r>
              <a:rPr b="1" lang="en-US" sz="1800">
                <a:solidFill>
                  <a:srgbClr val="FAF4F3"/>
                </a:solidFill>
              </a:rPr>
              <a:t>When researching I found it difficult to find detailed statistics. Many corporations try to keep their involvement with prison labor underground.  It is hard to find exactly how much these companies are making in profit off of prison labor. There is much research about the concept that inmates are being exploited but the data</a:t>
            </a:r>
            <a:r>
              <a:rPr lang="en-US" sz="1800">
                <a:solidFill>
                  <a:srgbClr val="FAF4F3"/>
                </a:solidFill>
              </a:rPr>
              <a:t> </a:t>
            </a:r>
            <a:r>
              <a:rPr b="1" lang="en-US" sz="1800">
                <a:solidFill>
                  <a:srgbClr val="FAF4F3"/>
                </a:solidFill>
              </a:rPr>
              <a:t>surrounding it is </a:t>
            </a:r>
            <a:r>
              <a:rPr b="1" lang="en-US" sz="1800">
                <a:solidFill>
                  <a:srgbClr val="FFFFFF"/>
                </a:solidFill>
              </a:rPr>
              <a:t>sparse.</a:t>
            </a:r>
            <a:endParaRPr b="1" sz="1800">
              <a:solidFill>
                <a:srgbClr val="FFFFFF"/>
              </a:solidFill>
            </a:endParaRPr>
          </a:p>
        </p:txBody>
      </p:sp>
      <p:sp>
        <p:nvSpPr>
          <p:cNvPr id="36" name="Google Shape;36;p3"/>
          <p:cNvSpPr txBox="1"/>
          <p:nvPr>
            <p:ph idx="7" type="body"/>
          </p:nvPr>
        </p:nvSpPr>
        <p:spPr>
          <a:xfrm>
            <a:off x="7576458" y="2133600"/>
            <a:ext cx="6792685" cy="533400"/>
          </a:xfrm>
          <a:prstGeom prst="rect">
            <a:avLst/>
          </a:prstGeom>
          <a:solidFill>
            <a:srgbClr val="980000"/>
          </a:solidFill>
          <a:ln cap="flat" cmpd="sng" w="9525">
            <a:solidFill>
              <a:srgbClr val="FFFFFF"/>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2400"/>
              <a:t>Data</a:t>
            </a:r>
            <a:endParaRPr b="1" i="0" sz="2400" u="none" cap="none" strike="noStrike">
              <a:solidFill>
                <a:schemeClr val="lt1"/>
              </a:solidFill>
              <a:latin typeface="Arial"/>
              <a:ea typeface="Arial"/>
              <a:cs typeface="Arial"/>
              <a:sym typeface="Arial"/>
            </a:endParaRPr>
          </a:p>
        </p:txBody>
      </p:sp>
      <p:sp>
        <p:nvSpPr>
          <p:cNvPr id="37" name="Google Shape;37;p3"/>
          <p:cNvSpPr txBox="1"/>
          <p:nvPr>
            <p:ph idx="8" type="body"/>
          </p:nvPr>
        </p:nvSpPr>
        <p:spPr>
          <a:xfrm>
            <a:off x="15033072" y="12801600"/>
            <a:ext cx="6792600" cy="3657600"/>
          </a:xfrm>
          <a:prstGeom prst="rect">
            <a:avLst/>
          </a:prstGeom>
          <a:noFill/>
          <a:ln>
            <a:noFill/>
          </a:ln>
        </p:spPr>
        <p:txBody>
          <a:bodyPr anchorCtr="0" anchor="t" bIns="39175" lIns="78350" spcFirstLastPara="1" rIns="78350" wrap="square" tIns="39175">
            <a:noAutofit/>
          </a:bodyPr>
          <a:lstStyle/>
          <a:p>
            <a:pPr indent="0" lvl="0" marL="0" marR="0" rtl="0" algn="l">
              <a:spcBef>
                <a:spcPts val="0"/>
              </a:spcBef>
              <a:spcAft>
                <a:spcPts val="0"/>
              </a:spcAft>
              <a:buClr>
                <a:schemeClr val="dk1"/>
              </a:buClr>
              <a:buSzPts val="1400"/>
              <a:buFont typeface="Arial"/>
              <a:buNone/>
            </a:pPr>
            <a:r>
              <a:rPr b="1" lang="en-US" sz="1800">
                <a:solidFill>
                  <a:srgbClr val="FFFFFF"/>
                </a:solidFill>
              </a:rPr>
              <a:t>In  conclusion, workers are being exploited by businesses for the sole purpose of their revenue. Everyday, corporation founded interest groups are lobbying policymakers to systematically ensure the repeating cycle of the prison industrial complex. Private contracting companies are cutting back in all forms and are threatening the wellbeing of our economy. It is a common misconception that mass incarceration is benefiting prison security, when research shows that private prisons are not employing more guards despite the overcrowding and increasing numbers. The government only gives private companies a limited amount of money per prisoner they house. With limited funds these companies must make a profit by cutting back in other ways and forcing the inmates into an unsafe workplace to be exploited.</a:t>
            </a:r>
            <a:endParaRPr b="1" sz="1800" cap="none" strike="noStrike">
              <a:solidFill>
                <a:srgbClr val="FFFFFF"/>
              </a:solidFill>
              <a:latin typeface="Times New Roman"/>
              <a:ea typeface="Times New Roman"/>
              <a:cs typeface="Times New Roman"/>
              <a:sym typeface="Times New Roman"/>
            </a:endParaRPr>
          </a:p>
        </p:txBody>
      </p:sp>
      <p:sp>
        <p:nvSpPr>
          <p:cNvPr id="38" name="Google Shape;38;p3"/>
          <p:cNvSpPr txBox="1"/>
          <p:nvPr>
            <p:ph idx="9" type="body"/>
          </p:nvPr>
        </p:nvSpPr>
        <p:spPr>
          <a:xfrm>
            <a:off x="15000772" y="6515100"/>
            <a:ext cx="6792600" cy="533400"/>
          </a:xfrm>
          <a:prstGeom prst="rect">
            <a:avLst/>
          </a:prstGeom>
          <a:solidFill>
            <a:srgbClr val="980000"/>
          </a:solidFill>
          <a:ln cap="flat" cmpd="sng" w="9525">
            <a:solidFill>
              <a:srgbClr val="FFFFFF"/>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2400"/>
              <a:t>Results</a:t>
            </a:r>
            <a:endParaRPr b="1" i="0" sz="2400" u="none" cap="none" strike="noStrike">
              <a:solidFill>
                <a:schemeClr val="lt1"/>
              </a:solidFill>
              <a:latin typeface="Arial"/>
              <a:ea typeface="Arial"/>
              <a:cs typeface="Arial"/>
              <a:sym typeface="Arial"/>
            </a:endParaRPr>
          </a:p>
        </p:txBody>
      </p:sp>
      <p:sp>
        <p:nvSpPr>
          <p:cNvPr id="39" name="Google Shape;39;p3"/>
          <p:cNvSpPr txBox="1"/>
          <p:nvPr>
            <p:ph idx="13" type="body"/>
          </p:nvPr>
        </p:nvSpPr>
        <p:spPr>
          <a:xfrm>
            <a:off x="14924400" y="7030725"/>
            <a:ext cx="6792600" cy="5770800"/>
          </a:xfrm>
          <a:prstGeom prst="rect">
            <a:avLst/>
          </a:prstGeom>
          <a:noFill/>
          <a:ln>
            <a:noFill/>
          </a:ln>
        </p:spPr>
        <p:txBody>
          <a:bodyPr anchorCtr="0" anchor="t" bIns="39175" lIns="78350" spcFirstLastPara="1" rIns="78350" wrap="square" tIns="39175">
            <a:noAutofit/>
          </a:bodyPr>
          <a:lstStyle/>
          <a:p>
            <a:pPr indent="-342900" lvl="0" marL="457200" marR="0" rtl="0" algn="l">
              <a:spcBef>
                <a:spcPts val="0"/>
              </a:spcBef>
              <a:spcAft>
                <a:spcPts val="0"/>
              </a:spcAft>
              <a:buClr>
                <a:srgbClr val="F3F3F3"/>
              </a:buClr>
              <a:buSzPts val="1800"/>
              <a:buFont typeface="Times New Roman"/>
              <a:buChar char="•"/>
            </a:pPr>
            <a:r>
              <a:rPr b="1" lang="en-US" sz="1800">
                <a:solidFill>
                  <a:srgbClr val="F3F3F3"/>
                </a:solidFill>
              </a:rPr>
              <a:t>According to a Vanderbilt study, more than 600,000 inmates work full time in jail.  </a:t>
            </a:r>
            <a:endParaRPr b="1" sz="1800">
              <a:solidFill>
                <a:srgbClr val="F3F3F3"/>
              </a:solidFill>
            </a:endParaRPr>
          </a:p>
          <a:p>
            <a:pPr indent="-342900" lvl="0" marL="457200" marR="0" rtl="0" algn="l">
              <a:spcBef>
                <a:spcPts val="0"/>
              </a:spcBef>
              <a:spcAft>
                <a:spcPts val="0"/>
              </a:spcAft>
              <a:buClr>
                <a:srgbClr val="F3F3F3"/>
              </a:buClr>
              <a:buSzPts val="1800"/>
              <a:buChar char="•"/>
            </a:pPr>
            <a:r>
              <a:rPr b="1" lang="en-US" sz="1800">
                <a:solidFill>
                  <a:srgbClr val="F3F3F3"/>
                </a:solidFill>
              </a:rPr>
              <a:t>Inmates help to make a larger disparity between the “haves” and “have-nots”. </a:t>
            </a:r>
            <a:endParaRPr b="1" sz="1800">
              <a:solidFill>
                <a:srgbClr val="F3F3F3"/>
              </a:solidFill>
            </a:endParaRPr>
          </a:p>
          <a:p>
            <a:pPr indent="-342900" lvl="0" marL="457200" marR="0" rtl="0" algn="l">
              <a:spcBef>
                <a:spcPts val="0"/>
              </a:spcBef>
              <a:spcAft>
                <a:spcPts val="0"/>
              </a:spcAft>
              <a:buClr>
                <a:srgbClr val="F3F3F3"/>
              </a:buClr>
              <a:buSzPts val="1800"/>
              <a:buChar char="•"/>
            </a:pPr>
            <a:r>
              <a:rPr b="1" lang="en-US" sz="1800">
                <a:solidFill>
                  <a:srgbClr val="F3F3F3"/>
                </a:solidFill>
              </a:rPr>
              <a:t>When a new prison is built it gives work to architects and construction companies.</a:t>
            </a:r>
            <a:endParaRPr b="1" sz="1800">
              <a:solidFill>
                <a:srgbClr val="F3F3F3"/>
              </a:solidFill>
            </a:endParaRPr>
          </a:p>
          <a:p>
            <a:pPr indent="-342900" lvl="0" marL="457200" marR="0" rtl="0" algn="l">
              <a:spcBef>
                <a:spcPts val="0"/>
              </a:spcBef>
              <a:spcAft>
                <a:spcPts val="0"/>
              </a:spcAft>
              <a:buClr>
                <a:srgbClr val="F3F3F3"/>
              </a:buClr>
              <a:buSzPts val="1800"/>
              <a:buChar char="•"/>
            </a:pPr>
            <a:r>
              <a:rPr b="1" lang="en-US" sz="1800">
                <a:solidFill>
                  <a:srgbClr val="F3F3F3"/>
                </a:solidFill>
              </a:rPr>
              <a:t>Federal prisoners, on average, get paid between $0.12- $1.15/hour</a:t>
            </a:r>
            <a:endParaRPr b="1" sz="1800">
              <a:solidFill>
                <a:srgbClr val="F3F3F3"/>
              </a:solidFill>
            </a:endParaRPr>
          </a:p>
          <a:p>
            <a:pPr indent="-342900" lvl="0" marL="457200" marR="0" rtl="0" algn="l">
              <a:spcBef>
                <a:spcPts val="0"/>
              </a:spcBef>
              <a:spcAft>
                <a:spcPts val="0"/>
              </a:spcAft>
              <a:buClr>
                <a:srgbClr val="F3F3F3"/>
              </a:buClr>
              <a:buSzPts val="1800"/>
              <a:buChar char="•"/>
            </a:pPr>
            <a:r>
              <a:rPr b="1" lang="en-US" sz="1800">
                <a:solidFill>
                  <a:srgbClr val="F3F3F3"/>
                </a:solidFill>
              </a:rPr>
              <a:t>Most state penitentiaries reward their inmates with minimum wage however private state prisons have paid workers as low as $0.16/hour .</a:t>
            </a:r>
            <a:endParaRPr b="1" sz="1800">
              <a:solidFill>
                <a:srgbClr val="F3F3F3"/>
              </a:solidFill>
            </a:endParaRPr>
          </a:p>
          <a:p>
            <a:pPr indent="-342900" lvl="0" marL="457200" marR="0" rtl="0" algn="l">
              <a:spcBef>
                <a:spcPts val="0"/>
              </a:spcBef>
              <a:spcAft>
                <a:spcPts val="0"/>
              </a:spcAft>
              <a:buClr>
                <a:srgbClr val="F3F3F3"/>
              </a:buClr>
              <a:buSzPts val="1800"/>
              <a:buChar char="•"/>
            </a:pPr>
            <a:r>
              <a:rPr b="1" lang="en-US" sz="1800">
                <a:solidFill>
                  <a:srgbClr val="F3F3F3"/>
                </a:solidFill>
              </a:rPr>
              <a:t>Companies are not required to provide prisoners with the same safety equipmen</a:t>
            </a:r>
            <a:r>
              <a:rPr b="1" lang="en-US" sz="1800">
                <a:solidFill>
                  <a:srgbClr val="F3F3F3"/>
                </a:solidFill>
              </a:rPr>
              <a:t>t that would be given to ordinary workers. This reduces  the company's expenses, in turn increasing the possibility for a profit.</a:t>
            </a:r>
            <a:endParaRPr b="1" sz="1800">
              <a:solidFill>
                <a:srgbClr val="F3F3F3"/>
              </a:solidFill>
            </a:endParaRPr>
          </a:p>
          <a:p>
            <a:pPr indent="-342900" lvl="0" marL="457200" marR="0" rtl="0" algn="l">
              <a:spcBef>
                <a:spcPts val="0"/>
              </a:spcBef>
              <a:spcAft>
                <a:spcPts val="0"/>
              </a:spcAft>
              <a:buClr>
                <a:srgbClr val="F3F3F3"/>
              </a:buClr>
              <a:buSzPts val="1800"/>
              <a:buChar char="•"/>
            </a:pPr>
            <a:r>
              <a:rPr b="1" lang="en-US" sz="1800">
                <a:solidFill>
                  <a:srgbClr val="F3F3F3"/>
                </a:solidFill>
              </a:rPr>
              <a:t>Now that organizations have admittance to the cheapest form of labor, jobs are being taken away from people who were originally employed by these enterprises.</a:t>
            </a:r>
            <a:endParaRPr b="1" sz="1800">
              <a:solidFill>
                <a:srgbClr val="F3F3F3"/>
              </a:solidFill>
            </a:endParaRPr>
          </a:p>
        </p:txBody>
      </p:sp>
      <p:sp>
        <p:nvSpPr>
          <p:cNvPr id="40" name="Google Shape;40;p3"/>
          <p:cNvSpPr txBox="1"/>
          <p:nvPr>
            <p:ph idx="14" type="body"/>
          </p:nvPr>
        </p:nvSpPr>
        <p:spPr>
          <a:xfrm>
            <a:off x="15033072" y="12268200"/>
            <a:ext cx="6792600" cy="533400"/>
          </a:xfrm>
          <a:prstGeom prst="rect">
            <a:avLst/>
          </a:prstGeom>
          <a:solidFill>
            <a:srgbClr val="980000"/>
          </a:solidFill>
          <a:ln cap="flat" cmpd="sng" w="9525">
            <a:solidFill>
              <a:srgbClr val="FFFFFF"/>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2400"/>
              <a:t>Conclusion</a:t>
            </a:r>
            <a:endParaRPr b="1" i="0" sz="2400" u="none" cap="none" strike="noStrike">
              <a:solidFill>
                <a:schemeClr val="lt1"/>
              </a:solidFill>
              <a:latin typeface="Arial"/>
              <a:ea typeface="Arial"/>
              <a:cs typeface="Arial"/>
              <a:sym typeface="Arial"/>
            </a:endParaRPr>
          </a:p>
        </p:txBody>
      </p:sp>
      <p:sp>
        <p:nvSpPr>
          <p:cNvPr id="41" name="Google Shape;41;p3"/>
          <p:cNvSpPr txBox="1"/>
          <p:nvPr>
            <p:ph idx="15" type="body"/>
          </p:nvPr>
        </p:nvSpPr>
        <p:spPr>
          <a:xfrm>
            <a:off x="7054020" y="2286000"/>
            <a:ext cx="6792600" cy="13335000"/>
          </a:xfrm>
          <a:prstGeom prst="rect">
            <a:avLst/>
          </a:prstGeom>
          <a:noFill/>
          <a:ln>
            <a:noFill/>
          </a:ln>
        </p:spPr>
        <p:txBody>
          <a:bodyPr anchorCtr="0" anchor="t" bIns="39175" lIns="78350" spcFirstLastPara="1" rIns="78350" wrap="square" tIns="39175">
            <a:noAutofit/>
          </a:bodyPr>
          <a:lstStyle/>
          <a:p>
            <a:pPr indent="0" lvl="0" marL="0" marR="0" rtl="0" algn="l">
              <a:lnSpc>
                <a:spcPct val="100000"/>
              </a:lnSpc>
              <a:spcBef>
                <a:spcPts val="0"/>
              </a:spcBef>
              <a:spcAft>
                <a:spcPts val="0"/>
              </a:spcAft>
              <a:buClr>
                <a:srgbClr val="000000"/>
              </a:buClr>
              <a:buSzPts val="1100"/>
              <a:buFont typeface="Arial"/>
              <a:buNone/>
            </a:pPr>
            <a:r>
              <a:t/>
            </a:r>
            <a:endParaRPr>
              <a:solidFill>
                <a:srgbClr val="4A86E8"/>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t/>
            </a:r>
            <a:endParaRPr>
              <a:solidFill>
                <a:srgbClr val="4A86E8"/>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t/>
            </a:r>
            <a:endParaRPr>
              <a:solidFill>
                <a:srgbClr val="4A86E8"/>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t/>
            </a:r>
            <a:endParaRPr>
              <a:solidFill>
                <a:srgbClr val="4A86E8"/>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t/>
            </a:r>
            <a:endParaRPr>
              <a:solidFill>
                <a:srgbClr val="4A86E8"/>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t/>
            </a:r>
            <a:endParaRPr>
              <a:solidFill>
                <a:srgbClr val="4A86E8"/>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t/>
            </a:r>
            <a:endParaRPr>
              <a:solidFill>
                <a:srgbClr val="4A86E8"/>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t/>
            </a:r>
            <a:endParaRPr>
              <a:solidFill>
                <a:srgbClr val="98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t/>
            </a:r>
            <a:endParaRPr>
              <a:solidFill>
                <a:srgbClr val="98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t/>
            </a:r>
            <a:endParaRPr>
              <a:solidFill>
                <a:srgbClr val="98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t/>
            </a:r>
            <a:endParaRPr>
              <a:solidFill>
                <a:srgbClr val="98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t/>
            </a:r>
            <a:endParaRPr>
              <a:solidFill>
                <a:srgbClr val="98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t/>
            </a:r>
            <a:endParaRPr>
              <a:solidFill>
                <a:srgbClr val="98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t/>
            </a:r>
            <a:endParaRPr>
              <a:solidFill>
                <a:srgbClr val="98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t/>
            </a:r>
            <a:endParaRPr>
              <a:solidFill>
                <a:srgbClr val="98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t/>
            </a:r>
            <a:endParaRPr>
              <a:solidFill>
                <a:srgbClr val="98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t/>
            </a:r>
            <a:endParaRPr>
              <a:solidFill>
                <a:srgbClr val="98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t/>
            </a:r>
            <a:endParaRPr>
              <a:solidFill>
                <a:srgbClr val="98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t/>
            </a:r>
            <a:endParaRPr>
              <a:solidFill>
                <a:srgbClr val="98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100"/>
              <a:buFont typeface="Arial"/>
              <a:buNone/>
            </a:pPr>
            <a:r>
              <a:rPr lang="en-US" sz="1100">
                <a:solidFill>
                  <a:srgbClr val="980000"/>
                </a:solidFill>
                <a:latin typeface="Arial"/>
                <a:ea typeface="Arial"/>
                <a:cs typeface="Arial"/>
                <a:sym typeface="Arial"/>
              </a:rPr>
              <a:t>*</a:t>
            </a:r>
            <a:endParaRPr sz="1100">
              <a:solidFill>
                <a:srgbClr val="980000"/>
              </a:solidFill>
              <a:latin typeface="Arial"/>
              <a:ea typeface="Arial"/>
              <a:cs typeface="Arial"/>
              <a:sym typeface="Arial"/>
            </a:endParaRPr>
          </a:p>
        </p:txBody>
      </p:sp>
      <p:sp>
        <p:nvSpPr>
          <p:cNvPr id="42" name="Google Shape;42;p3"/>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p>
            <a:pPr indent="0" lvl="0" marL="0" rtl="0" algn="l">
              <a:spcBef>
                <a:spcPts val="280"/>
              </a:spcBef>
              <a:spcAft>
                <a:spcPts val="0"/>
              </a:spcAft>
              <a:buNone/>
            </a:pPr>
            <a:r>
              <a:t/>
            </a:r>
            <a:endParaRPr/>
          </a:p>
        </p:txBody>
      </p:sp>
      <p:pic>
        <p:nvPicPr>
          <p:cNvPr id="43" name="Google Shape;43;p3" title="CCA Congressional Campaign Contributions"/>
          <p:cNvPicPr preferRelativeResize="0"/>
          <p:nvPr/>
        </p:nvPicPr>
        <p:blipFill>
          <a:blip r:embed="rId3">
            <a:alphaModFix/>
          </a:blip>
          <a:stretch>
            <a:fillRect/>
          </a:stretch>
        </p:blipFill>
        <p:spPr>
          <a:xfrm>
            <a:off x="7948300" y="7030716"/>
            <a:ext cx="6048900" cy="3740263"/>
          </a:xfrm>
          <a:prstGeom prst="rect">
            <a:avLst/>
          </a:prstGeom>
          <a:noFill/>
          <a:ln cap="flat" cmpd="sng" w="9525">
            <a:solidFill>
              <a:schemeClr val="dk1"/>
            </a:solidFill>
            <a:prstDash val="solid"/>
            <a:round/>
            <a:headEnd len="sm" w="sm" type="none"/>
            <a:tailEnd len="sm" w="sm" type="none"/>
          </a:ln>
        </p:spPr>
      </p:pic>
      <p:pic>
        <p:nvPicPr>
          <p:cNvPr descr="States That Contain Privately Owned Prisons.png" id="44" name="Google Shape;44;p3"/>
          <p:cNvPicPr preferRelativeResize="0"/>
          <p:nvPr/>
        </p:nvPicPr>
        <p:blipFill>
          <a:blip r:embed="rId4">
            <a:alphaModFix/>
          </a:blip>
          <a:stretch>
            <a:fillRect/>
          </a:stretch>
        </p:blipFill>
        <p:spPr>
          <a:xfrm>
            <a:off x="7948288" y="2933688"/>
            <a:ext cx="6048901" cy="3352800"/>
          </a:xfrm>
          <a:prstGeom prst="rect">
            <a:avLst/>
          </a:prstGeom>
          <a:noFill/>
          <a:ln cap="flat" cmpd="sng" w="9525">
            <a:solidFill>
              <a:schemeClr val="dk1"/>
            </a:solidFill>
            <a:prstDash val="solid"/>
            <a:round/>
            <a:headEnd len="sm" w="sm" type="none"/>
            <a:tailEnd len="sm" w="sm" type="none"/>
          </a:ln>
        </p:spPr>
      </p:pic>
      <p:pic>
        <p:nvPicPr>
          <p:cNvPr id="45" name="Google Shape;45;p3" title="Federal minimum wage and Average inmate wage"/>
          <p:cNvPicPr preferRelativeResize="0"/>
          <p:nvPr/>
        </p:nvPicPr>
        <p:blipFill>
          <a:blip r:embed="rId5">
            <a:alphaModFix/>
          </a:blip>
          <a:stretch>
            <a:fillRect/>
          </a:stretch>
        </p:blipFill>
        <p:spPr>
          <a:xfrm>
            <a:off x="7948350" y="11629500"/>
            <a:ext cx="6048900" cy="3718782"/>
          </a:xfrm>
          <a:prstGeom prst="rect">
            <a:avLst/>
          </a:prstGeom>
          <a:noFill/>
          <a:ln cap="flat" cmpd="sng" w="9525">
            <a:solidFill>
              <a:schemeClr val="dk1"/>
            </a:solidFill>
            <a:prstDash val="solid"/>
            <a:round/>
            <a:headEnd len="sm" w="sm" type="none"/>
            <a:tailEnd len="sm" w="sm" type="none"/>
          </a:ln>
        </p:spPr>
      </p:pic>
      <p:pic>
        <p:nvPicPr>
          <p:cNvPr id="46" name="Google Shape;46;p3"/>
          <p:cNvPicPr preferRelativeResize="0"/>
          <p:nvPr/>
        </p:nvPicPr>
        <p:blipFill>
          <a:blip r:embed="rId6">
            <a:alphaModFix/>
          </a:blip>
          <a:stretch>
            <a:fillRect/>
          </a:stretch>
        </p:blipFill>
        <p:spPr>
          <a:xfrm>
            <a:off x="19977950" y="377700"/>
            <a:ext cx="1506211" cy="1489201"/>
          </a:xfrm>
          <a:prstGeom prst="rect">
            <a:avLst/>
          </a:prstGeom>
          <a:noFill/>
          <a:ln>
            <a:noFill/>
          </a:ln>
        </p:spPr>
      </p:pic>
      <p:pic>
        <p:nvPicPr>
          <p:cNvPr id="47" name="Google Shape;47;p3"/>
          <p:cNvPicPr preferRelativeResize="0"/>
          <p:nvPr/>
        </p:nvPicPr>
        <p:blipFill>
          <a:blip r:embed="rId6">
            <a:alphaModFix/>
          </a:blip>
          <a:stretch>
            <a:fillRect/>
          </a:stretch>
        </p:blipFill>
        <p:spPr>
          <a:xfrm>
            <a:off x="329903" y="377700"/>
            <a:ext cx="1564023" cy="154634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1" name="Shape 51"/>
        <p:cNvGrpSpPr/>
        <p:nvPr/>
      </p:nvGrpSpPr>
      <p:grpSpPr>
        <a:xfrm>
          <a:off x="0" y="0"/>
          <a:ext cx="0" cy="0"/>
          <a:chOff x="0" y="0"/>
          <a:chExt cx="0" cy="0"/>
        </a:xfrm>
      </p:grpSpPr>
      <p:sp>
        <p:nvSpPr>
          <p:cNvPr id="52" name="Google Shape;52;p4"/>
          <p:cNvSpPr txBox="1"/>
          <p:nvPr>
            <p:ph type="title"/>
          </p:nvPr>
        </p:nvSpPr>
        <p:spPr>
          <a:xfrm>
            <a:off x="348343" y="304800"/>
            <a:ext cx="21249000" cy="1676400"/>
          </a:xfrm>
          <a:prstGeom prst="rect">
            <a:avLst/>
          </a:prstGeom>
        </p:spPr>
        <p:txBody>
          <a:bodyPr anchorCtr="1" anchor="ctr" bIns="91425" lIns="91425" spcFirstLastPara="1" rIns="91425" wrap="square" tIns="91425">
            <a:noAutofit/>
          </a:bodyPr>
          <a:lstStyle/>
          <a:p>
            <a:pPr indent="0" lvl="0" marL="0" rtl="0" algn="ctr">
              <a:spcBef>
                <a:spcPts val="0"/>
              </a:spcBef>
              <a:spcAft>
                <a:spcPts val="0"/>
              </a:spcAft>
              <a:buNone/>
            </a:pPr>
            <a:r>
              <a:rPr lang="en-US"/>
              <a:t>Citations</a:t>
            </a:r>
            <a:endParaRPr/>
          </a:p>
        </p:txBody>
      </p:sp>
      <p:sp>
        <p:nvSpPr>
          <p:cNvPr id="53" name="Google Shape;53;p4"/>
          <p:cNvSpPr txBox="1"/>
          <p:nvPr>
            <p:ph idx="15" type="body"/>
          </p:nvPr>
        </p:nvSpPr>
        <p:spPr>
          <a:xfrm>
            <a:off x="3850096" y="2819400"/>
            <a:ext cx="10518900" cy="13335000"/>
          </a:xfrm>
          <a:prstGeom prst="rect">
            <a:avLst/>
          </a:prstGeom>
        </p:spPr>
        <p:txBody>
          <a:bodyPr anchorCtr="0" anchor="t" bIns="91425" lIns="91425" spcFirstLastPara="1" rIns="91425" wrap="square" tIns="91425">
            <a:noAutofit/>
          </a:bodyPr>
          <a:lstStyle/>
          <a:p>
            <a:pPr indent="0" lvl="0" marL="0" rtl="0" algn="l">
              <a:spcBef>
                <a:spcPts val="280"/>
              </a:spcBef>
              <a:spcAft>
                <a:spcPts val="0"/>
              </a:spcAft>
              <a:buNone/>
            </a:pPr>
            <a:r>
              <a:rPr lang="en-US" sz="2400">
                <a:solidFill>
                  <a:srgbClr val="980000"/>
                </a:solidFill>
              </a:rPr>
              <a:t>"Wage and Hour Division." N.p., n.d. Web.</a:t>
            </a:r>
            <a:endParaRPr sz="2400">
              <a:solidFill>
                <a:srgbClr val="980000"/>
              </a:solidFill>
            </a:endParaRPr>
          </a:p>
          <a:p>
            <a:pPr indent="0" lvl="0" marL="0" rtl="0" algn="l">
              <a:spcBef>
                <a:spcPts val="280"/>
              </a:spcBef>
              <a:spcAft>
                <a:spcPts val="0"/>
              </a:spcAft>
              <a:buNone/>
            </a:pPr>
            <a:r>
              <a:rPr lang="en-US" sz="1100">
                <a:latin typeface="Arial"/>
                <a:ea typeface="Arial"/>
                <a:cs typeface="Arial"/>
                <a:sym typeface="Arial"/>
              </a:rPr>
              <a:t>                       </a:t>
            </a:r>
            <a:r>
              <a:rPr lang="en-US" sz="2400">
                <a:solidFill>
                  <a:srgbClr val="980000"/>
                </a:solidFill>
                <a:latin typeface="Arial"/>
                <a:ea typeface="Arial"/>
                <a:cs typeface="Arial"/>
                <a:sym typeface="Arial"/>
              </a:rPr>
              <a:t>	"Corrections Corp of America." </a:t>
            </a:r>
            <a:r>
              <a:rPr i="1" lang="en-US" sz="2400">
                <a:solidFill>
                  <a:srgbClr val="980000"/>
                </a:solidFill>
                <a:latin typeface="Arial"/>
                <a:ea typeface="Arial"/>
                <a:cs typeface="Arial"/>
                <a:sym typeface="Arial"/>
              </a:rPr>
              <a:t>Opensecrets RSS</a:t>
            </a:r>
            <a:r>
              <a:rPr lang="en-US" sz="2400">
                <a:solidFill>
                  <a:srgbClr val="980000"/>
                </a:solidFill>
                <a:latin typeface="Arial"/>
                <a:ea typeface="Arial"/>
                <a:cs typeface="Arial"/>
                <a:sym typeface="Arial"/>
              </a:rPr>
              <a:t>. N.p., n.d. Web. 28 July 2016. </a:t>
            </a:r>
            <a:endParaRPr sz="2400">
              <a:solidFill>
                <a:srgbClr val="980000"/>
              </a:solidFill>
              <a:latin typeface="Arial"/>
              <a:ea typeface="Arial"/>
              <a:cs typeface="Arial"/>
              <a:sym typeface="Arial"/>
            </a:endParaRPr>
          </a:p>
          <a:p>
            <a:pPr indent="0" lvl="0" marL="0" rtl="0" algn="l">
              <a:spcBef>
                <a:spcPts val="280"/>
              </a:spcBef>
              <a:spcAft>
                <a:spcPts val="0"/>
              </a:spcAft>
              <a:buNone/>
            </a:pPr>
            <a:r>
              <a:rPr lang="en-US" sz="1100">
                <a:highlight>
                  <a:srgbClr val="F3F3F3"/>
                </a:highlight>
                <a:latin typeface="Arial"/>
                <a:ea typeface="Arial"/>
                <a:cs typeface="Arial"/>
                <a:sym typeface="Arial"/>
              </a:rPr>
              <a:t>                       </a:t>
            </a:r>
            <a:r>
              <a:rPr lang="en-US" sz="2400">
                <a:solidFill>
                  <a:srgbClr val="980000"/>
                </a:solidFill>
                <a:highlight>
                  <a:srgbClr val="F3F3F3"/>
                </a:highlight>
                <a:latin typeface="Arial"/>
                <a:ea typeface="Arial"/>
                <a:cs typeface="Arial"/>
                <a:sym typeface="Arial"/>
              </a:rPr>
              <a:t>	Wagner, Peter. "Section 3: The Prison Economy." </a:t>
            </a:r>
            <a:r>
              <a:rPr i="1" lang="en-US" sz="2400">
                <a:solidFill>
                  <a:srgbClr val="980000"/>
                </a:solidFill>
                <a:highlight>
                  <a:srgbClr val="F3F3F3"/>
                </a:highlight>
                <a:latin typeface="Arial"/>
                <a:ea typeface="Arial"/>
                <a:cs typeface="Arial"/>
                <a:sym typeface="Arial"/>
              </a:rPr>
              <a:t>Prison Policy</a:t>
            </a:r>
            <a:r>
              <a:rPr lang="en-US" sz="2400">
                <a:solidFill>
                  <a:srgbClr val="980000"/>
                </a:solidFill>
                <a:highlight>
                  <a:srgbClr val="F3F3F3"/>
                </a:highlight>
                <a:latin typeface="Arial"/>
                <a:ea typeface="Arial"/>
                <a:cs typeface="Arial"/>
                <a:sym typeface="Arial"/>
              </a:rPr>
              <a:t>. N.p., Apr. 2003. Web.  </a:t>
            </a:r>
            <a:r>
              <a:rPr lang="en-US" sz="2400">
                <a:solidFill>
                  <a:srgbClr val="980000"/>
                </a:solidFill>
                <a:latin typeface="Arial"/>
                <a:ea typeface="Arial"/>
                <a:cs typeface="Arial"/>
                <a:sym typeface="Arial"/>
              </a:rPr>
              <a:t>  </a:t>
            </a:r>
            <a:r>
              <a:rPr lang="en-US" sz="1100">
                <a:latin typeface="Arial"/>
                <a:ea typeface="Arial"/>
                <a:cs typeface="Arial"/>
                <a:sym typeface="Arial"/>
              </a:rPr>
              <a:t>                                          	</a:t>
            </a:r>
            <a:r>
              <a:rPr lang="en-US" sz="2400">
                <a:solidFill>
                  <a:srgbClr val="980000"/>
                </a:solidFill>
                <a:latin typeface="Arial"/>
                <a:ea typeface="Arial"/>
                <a:cs typeface="Arial"/>
                <a:sym typeface="Arial"/>
              </a:rPr>
              <a:t> </a:t>
            </a:r>
            <a:r>
              <a:rPr lang="en-US" sz="1100">
                <a:latin typeface="Arial"/>
                <a:ea typeface="Arial"/>
                <a:cs typeface="Arial"/>
                <a:sym typeface="Arial"/>
              </a:rPr>
              <a:t>                                            	</a:t>
            </a:r>
            <a:endParaRPr sz="2400">
              <a:solidFill>
                <a:srgbClr val="980000"/>
              </a:solidFill>
            </a:endParaRPr>
          </a:p>
        </p:txBody>
      </p:sp>
      <p:sp>
        <p:nvSpPr>
          <p:cNvPr id="54" name="Google Shape;54;p4"/>
          <p:cNvSpPr/>
          <p:nvPr>
            <p:ph idx="16" type="pic"/>
          </p:nvPr>
        </p:nvSpPr>
        <p:spPr>
          <a:xfrm>
            <a:off x="609602" y="457200"/>
            <a:ext cx="1567500" cy="1371600"/>
          </a:xfrm>
          <a:prstGeom prst="rect">
            <a:avLst/>
          </a:prstGeom>
        </p:spPr>
        <p:txBody>
          <a:bodyPr anchorCtr="0" anchor="t" bIns="91425" lIns="91425" spcFirstLastPara="1" rIns="91425" wrap="square" tIns="91425">
            <a:noAutofit/>
          </a:bodyPr>
          <a:lstStyle/>
          <a:p>
            <a:pPr indent="0" lvl="0" marL="0" rtl="0" algn="l">
              <a:spcBef>
                <a:spcPts val="200"/>
              </a:spcBef>
              <a:spcAft>
                <a:spcPts val="0"/>
              </a:spcAft>
              <a:buNone/>
            </a:pPr>
            <a:r>
              <a:t/>
            </a:r>
            <a:endParaRPr/>
          </a:p>
        </p:txBody>
      </p:sp>
      <p:sp>
        <p:nvSpPr>
          <p:cNvPr id="55" name="Google Shape;55;p4"/>
          <p:cNvSpPr/>
          <p:nvPr>
            <p:ph idx="17" type="pic"/>
          </p:nvPr>
        </p:nvSpPr>
        <p:spPr>
          <a:xfrm>
            <a:off x="19855545" y="457200"/>
            <a:ext cx="1567500" cy="1371600"/>
          </a:xfrm>
          <a:prstGeom prst="rect">
            <a:avLst/>
          </a:prstGeom>
        </p:spPr>
        <p:txBody>
          <a:bodyPr anchorCtr="0" anchor="t" bIns="91425" lIns="91425" spcFirstLastPara="1" rIns="91425" wrap="square" tIns="91425">
            <a:noAutofit/>
          </a:bodyPr>
          <a:lstStyle/>
          <a:p>
            <a:pPr indent="0" lvl="0" marL="0" rtl="0" algn="l">
              <a:spcBef>
                <a:spcPts val="20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