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9" r:id="rId5"/>
  </p:sldMasterIdLst>
  <p:notesMasterIdLst>
    <p:notesMasterId r:id="rId6"/>
  </p:notesMasterIdLst>
  <p:sldIdLst>
    <p:sldId id="256" r:id="rId7"/>
  </p:sldIdLst>
  <p:sldSz cy="16459200" cx="21945600"/>
  <p:notesSz cx="6858000" cy="9144000"/>
  <p:embeddedFontLst>
    <p:embeddedFont>
      <p:font typeface="Chewy"/>
      <p:regular r:id="rId8"/>
    </p:embeddedFont>
    <p:embeddedFont>
      <p:font typeface="Kaushan Script"/>
      <p:regular r:id="rId9"/>
    </p:embeddedFont>
    <p:embeddedFont>
      <p:font typeface="Shadows Into Light"/>
      <p:regular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1" name="Brittany Del Rosario"/>
  <p:cmAuthor clrIdx="1" id="1" initials="" lastIdx="2" name="Shanya Hayes"/>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D85197C8-B0F4-4E2D-AA9E-9DA48A5A2CA4}">
  <a:tblStyle styleId="{D85197C8-B0F4-4E2D-AA9E-9DA48A5A2CA4}"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10" Type="http://schemas.openxmlformats.org/officeDocument/2006/relationships/font" Target="fonts/ShadowsIntoLight-regular.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commentAuthors" Target="commentAuthors.xml"/><Relationship Id="rId9" Type="http://schemas.openxmlformats.org/officeDocument/2006/relationships/font" Target="fonts/KaushanScript-regular.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font" Target="fonts/Chewy-regular.fntdata"/></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0-09-07T15:05:42.542">
    <p:pos x="219" y="192"/>
    <p:text>The title of your poster shouldn't be the research question. Rephrase it so that it is not a question. The research question should appear in the abstract.</p:text>
  </p:cm>
  <p:cm authorId="1" idx="1" dt="2016-07-26T17:02:55.671">
    <p:pos x="219" y="192"/>
    <p:text>_Marked as resolved_</p:text>
  </p:cm>
  <p:cm authorId="1" idx="2" dt="2020-09-07T15:05:42.542">
    <p:pos x="219" y="192"/>
    <p:text>_Re-opened_</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2"/>
          <p:cNvSpPr txBox="1"/>
          <p:nvPr>
            <p:ph type="title"/>
          </p:nvPr>
        </p:nvSpPr>
        <p:spPr>
          <a:xfrm>
            <a:off x="348343" y="304800"/>
            <a:ext cx="21248915"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91425" lIns="91425" spcFirstLastPara="1" rIns="91425" wrap="square" tIns="91425">
            <a:noAutofit/>
          </a:bodyPr>
          <a:lstStyle>
            <a:lvl1pPr indent="0" lvl="0" marL="0" marR="0" rtl="0" algn="ctr">
              <a:spcBef>
                <a:spcPts val="0"/>
              </a:spcBef>
              <a:spcAft>
                <a:spcPts val="0"/>
              </a:spcAft>
              <a:buClr>
                <a:schemeClr val="lt1"/>
              </a:buClr>
              <a:buSzPts val="1400"/>
              <a:buFont typeface="Arial"/>
              <a:buNone/>
              <a:defRPr b="1" i="0" sz="3100" u="none" cap="none" strike="noStrike">
                <a:solidFill>
                  <a:schemeClr val="lt1"/>
                </a:solidFill>
                <a:latin typeface="Arial"/>
                <a:ea typeface="Arial"/>
                <a:cs typeface="Arial"/>
                <a:sym typeface="Arial"/>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8" name="Google Shape;8;p2"/>
          <p:cNvSpPr txBox="1"/>
          <p:nvPr>
            <p:ph idx="1" type="body"/>
          </p:nvPr>
        </p:nvSpPr>
        <p:spPr>
          <a:xfrm>
            <a:off x="348343"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9" name="Google Shape;9;p2"/>
          <p:cNvSpPr txBox="1"/>
          <p:nvPr>
            <p:ph idx="2" type="body"/>
          </p:nvPr>
        </p:nvSpPr>
        <p:spPr>
          <a:xfrm>
            <a:off x="348343" y="2819400"/>
            <a:ext cx="6792685" cy="43434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0" name="Google Shape;10;p2"/>
          <p:cNvSpPr txBox="1"/>
          <p:nvPr>
            <p:ph idx="3" type="body"/>
          </p:nvPr>
        </p:nvSpPr>
        <p:spPr>
          <a:xfrm>
            <a:off x="348343" y="73152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1" name="Google Shape;11;p2"/>
          <p:cNvSpPr txBox="1"/>
          <p:nvPr>
            <p:ph idx="4" type="body"/>
          </p:nvPr>
        </p:nvSpPr>
        <p:spPr>
          <a:xfrm>
            <a:off x="348343" y="80010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2" name="Google Shape;12;p2"/>
          <p:cNvSpPr txBox="1"/>
          <p:nvPr>
            <p:ph idx="5" type="body"/>
          </p:nvPr>
        </p:nvSpPr>
        <p:spPr>
          <a:xfrm>
            <a:off x="348343"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3" name="Google Shape;13;p2"/>
          <p:cNvSpPr txBox="1"/>
          <p:nvPr>
            <p:ph idx="6" type="body"/>
          </p:nvPr>
        </p:nvSpPr>
        <p:spPr>
          <a:xfrm>
            <a:off x="348343" y="124968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4" name="Google Shape;14;p2"/>
          <p:cNvSpPr txBox="1"/>
          <p:nvPr>
            <p:ph idx="7" type="body"/>
          </p:nvPr>
        </p:nvSpPr>
        <p:spPr>
          <a:xfrm>
            <a:off x="7576458"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5" name="Google Shape;15;p2"/>
          <p:cNvSpPr txBox="1"/>
          <p:nvPr>
            <p:ph idx="8" type="body"/>
          </p:nvPr>
        </p:nvSpPr>
        <p:spPr>
          <a:xfrm>
            <a:off x="14804572" y="12496800"/>
            <a:ext cx="6792685" cy="36576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6" name="Google Shape;16;p2"/>
          <p:cNvSpPr txBox="1"/>
          <p:nvPr>
            <p:ph idx="9" type="body"/>
          </p:nvPr>
        </p:nvSpPr>
        <p:spPr>
          <a:xfrm>
            <a:off x="14804572"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7" name="Google Shape;17;p2"/>
          <p:cNvSpPr txBox="1"/>
          <p:nvPr>
            <p:ph idx="13" type="body"/>
          </p:nvPr>
        </p:nvSpPr>
        <p:spPr>
          <a:xfrm>
            <a:off x="14804572" y="2819400"/>
            <a:ext cx="6792685" cy="88392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8" name="Google Shape;18;p2"/>
          <p:cNvSpPr txBox="1"/>
          <p:nvPr>
            <p:ph idx="14" type="body"/>
          </p:nvPr>
        </p:nvSpPr>
        <p:spPr>
          <a:xfrm>
            <a:off x="14804572"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9" name="Google Shape;19;p2"/>
          <p:cNvSpPr txBox="1"/>
          <p:nvPr>
            <p:ph idx="15" type="body"/>
          </p:nvPr>
        </p:nvSpPr>
        <p:spPr>
          <a:xfrm>
            <a:off x="7576458" y="2819400"/>
            <a:ext cx="6792685" cy="13335001"/>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0" name="Google Shape;20;p2"/>
          <p:cNvSpPr/>
          <p:nvPr>
            <p:ph idx="16" type="pic"/>
          </p:nvPr>
        </p:nvSpPr>
        <p:spPr>
          <a:xfrm>
            <a:off x="609602"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1" name="Google Shape;21;p2"/>
          <p:cNvSpPr/>
          <p:nvPr>
            <p:ph idx="17" type="pic"/>
          </p:nvPr>
        </p:nvSpPr>
        <p:spPr>
          <a:xfrm>
            <a:off x="19855545"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2" name="Google Shape;22;p2"/>
          <p:cNvSpPr/>
          <p:nvPr>
            <p:ph idx="18" type="chart"/>
          </p:nvPr>
        </p:nvSpPr>
        <p:spPr>
          <a:xfrm>
            <a:off x="8098974" y="8077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3" name="Google Shape;23;p2"/>
          <p:cNvSpPr/>
          <p:nvPr>
            <p:ph idx="19" type="chart"/>
          </p:nvPr>
        </p:nvSpPr>
        <p:spPr>
          <a:xfrm>
            <a:off x="8098974" y="12268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2"/>
          <p:cNvPicPr preferRelativeResize="0"/>
          <p:nvPr/>
        </p:nvPicPr>
        <p:blipFill rotWithShape="1">
          <a:blip r:embed="rId2">
            <a:alphaModFix/>
          </a:blip>
          <a:srcRect b="0" l="0" r="0" t="0"/>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0" Type="http://schemas.openxmlformats.org/officeDocument/2006/relationships/image" Target="../media/image3.jpg"/><Relationship Id="rId11" Type="http://schemas.openxmlformats.org/officeDocument/2006/relationships/image" Target="../media/image7.jpg"/><Relationship Id="rId10" Type="http://schemas.openxmlformats.org/officeDocument/2006/relationships/image" Target="../media/image10.jpg"/><Relationship Id="rId13" Type="http://schemas.openxmlformats.org/officeDocument/2006/relationships/image" Target="../media/image12.jpg"/><Relationship Id="rId12" Type="http://schemas.openxmlformats.org/officeDocument/2006/relationships/image" Target="../media/image8.jp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comments" Target="../comments/comment1.xml"/><Relationship Id="rId4" Type="http://schemas.openxmlformats.org/officeDocument/2006/relationships/image" Target="../media/image6.jpg"/><Relationship Id="rId9" Type="http://schemas.openxmlformats.org/officeDocument/2006/relationships/image" Target="../media/image2.png"/><Relationship Id="rId15" Type="http://schemas.openxmlformats.org/officeDocument/2006/relationships/hyperlink" Target="https://www.google.com/maps/contrib/111468921509952479590/reviews?hl=en-US&amp;sa=X&amp;ved=0ahUKEwj_iKzYwOzZAhWwg-AKHVfyAQIQvvQBCBQ" TargetMode="External"/><Relationship Id="rId14" Type="http://schemas.openxmlformats.org/officeDocument/2006/relationships/hyperlink" Target="https://www.google.com/maps/contrib/101692032909147596925/reviews?hl=en-US&amp;sa=X&amp;ved=0ahUKEwj_iKzYwOzZAhWwg-AKHVfyAQIQvvQBCAw" TargetMode="External"/><Relationship Id="rId17" Type="http://schemas.openxmlformats.org/officeDocument/2006/relationships/hyperlink" Target="https://www.google.com/maps/contrib/115292397754655864794/reviews?hl=en-US&amp;sa=X&amp;ved=0ahUKEwj_iKzYwOzZAhWwg-AKHVfyAQIQvvQBCCI" TargetMode="External"/><Relationship Id="rId16" Type="http://schemas.openxmlformats.org/officeDocument/2006/relationships/hyperlink" Target="https://www.google.com/maps/contrib/100587439511137043331/reviews?hl=en-US&amp;sa=X&amp;ved=0ahUKEwj_iKzYwOzZAhWwg-AKHVfyAQIQvvQBCBs" TargetMode="External"/><Relationship Id="rId5" Type="http://schemas.openxmlformats.org/officeDocument/2006/relationships/image" Target="../media/image11.jpg"/><Relationship Id="rId19" Type="http://schemas.openxmlformats.org/officeDocument/2006/relationships/hyperlink" Target="https://www.google.com/maps/contrib/105126162178891055349/reviews?hl=en-US&amp;sa=X&amp;ved=0ahUKEwipsebsw-zZAhVKJt8KHcgQC6wQvvQBCAs" TargetMode="External"/><Relationship Id="rId6" Type="http://schemas.openxmlformats.org/officeDocument/2006/relationships/image" Target="../media/image9.jpg"/><Relationship Id="rId18" Type="http://schemas.openxmlformats.org/officeDocument/2006/relationships/hyperlink" Target="https://www.google.com/maps/contrib/107272793192533003188/reviews?hl=en-US&amp;sa=X&amp;ved=0ahUKEwipsebsw-zZAhVKJt8KHcgQC6wQvvQBCAQ" TargetMode="External"/><Relationship Id="rId7" Type="http://schemas.openxmlformats.org/officeDocument/2006/relationships/image" Target="../media/image5.jpg"/><Relationship Id="rId8"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 name="Shape 28"/>
        <p:cNvGrpSpPr/>
        <p:nvPr/>
      </p:nvGrpSpPr>
      <p:grpSpPr>
        <a:xfrm>
          <a:off x="0" y="0"/>
          <a:ext cx="0" cy="0"/>
          <a:chOff x="0" y="0"/>
          <a:chExt cx="0" cy="0"/>
        </a:xfrm>
      </p:grpSpPr>
      <p:sp>
        <p:nvSpPr>
          <p:cNvPr id="29" name="Google Shape;29;p3"/>
          <p:cNvSpPr txBox="1"/>
          <p:nvPr>
            <p:ph type="title"/>
          </p:nvPr>
        </p:nvSpPr>
        <p:spPr>
          <a:xfrm>
            <a:off x="348343" y="304800"/>
            <a:ext cx="21248915" cy="1676400"/>
          </a:xfrm>
          <a:prstGeom prst="rect">
            <a:avLst/>
          </a:prstGeom>
          <a:solidFill>
            <a:srgbClr val="76A5AF"/>
          </a:solidFill>
          <a:ln cap="flat" cmpd="sng" w="9525">
            <a:solidFill>
              <a:srgbClr val="000000"/>
            </a:solidFill>
            <a:prstDash val="solid"/>
            <a:round/>
            <a:headEnd len="sm" w="sm" type="none"/>
            <a:tailEnd len="sm" w="sm" type="none"/>
          </a:ln>
        </p:spPr>
        <p:txBody>
          <a:bodyPr anchorCtr="1" anchor="ctr"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5000"/>
              <a:t>“It’s not about how you wear it, it’s about where you get it!”</a:t>
            </a:r>
            <a:endParaRPr sz="5000"/>
          </a:p>
          <a:p>
            <a:pPr indent="0" lvl="0" marL="0" marR="0" rtl="0" algn="ctr">
              <a:spcBef>
                <a:spcPts val="0"/>
              </a:spcBef>
              <a:spcAft>
                <a:spcPts val="0"/>
              </a:spcAft>
              <a:buClr>
                <a:schemeClr val="lt1"/>
              </a:buClr>
              <a:buFont typeface="Arial"/>
              <a:buNone/>
            </a:pPr>
            <a:r>
              <a:rPr lang="en-US"/>
              <a:t>Shanya Hayes, Yelie Mendez, Jaetta James</a:t>
            </a:r>
            <a:endParaRPr/>
          </a:p>
        </p:txBody>
      </p:sp>
      <p:sp>
        <p:nvSpPr>
          <p:cNvPr id="30" name="Google Shape;30;p3"/>
          <p:cNvSpPr txBox="1"/>
          <p:nvPr>
            <p:ph idx="3" type="body"/>
          </p:nvPr>
        </p:nvSpPr>
        <p:spPr>
          <a:xfrm>
            <a:off x="232400" y="9928550"/>
            <a:ext cx="6792600" cy="870600"/>
          </a:xfrm>
          <a:prstGeom prst="rect">
            <a:avLst/>
          </a:prstGeom>
          <a:solidFill>
            <a:srgbClr val="76A5AF"/>
          </a:solidFill>
          <a:ln cap="flat" cmpd="sng" w="9525">
            <a:solidFill>
              <a:srgbClr val="000000"/>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2400"/>
              <a:t>Cheap quality and low prices with AE </a:t>
            </a:r>
            <a:r>
              <a:rPr i="1" lang="en-US" sz="2400"/>
              <a:t>or </a:t>
            </a:r>
            <a:r>
              <a:rPr lang="en-US" sz="2400"/>
              <a:t>durable, lasting  quality with decent prices?</a:t>
            </a:r>
            <a:endParaRPr b="1" i="0" sz="2400" u="none" cap="none" strike="noStrike">
              <a:solidFill>
                <a:schemeClr val="lt1"/>
              </a:solidFill>
              <a:latin typeface="Arial"/>
              <a:ea typeface="Arial"/>
              <a:cs typeface="Arial"/>
              <a:sym typeface="Arial"/>
            </a:endParaRPr>
          </a:p>
        </p:txBody>
      </p:sp>
      <p:sp>
        <p:nvSpPr>
          <p:cNvPr id="31" name="Google Shape;31;p3"/>
          <p:cNvSpPr txBox="1"/>
          <p:nvPr>
            <p:ph idx="4" type="body"/>
          </p:nvPr>
        </p:nvSpPr>
        <p:spPr>
          <a:xfrm>
            <a:off x="476525" y="11115350"/>
            <a:ext cx="6431100" cy="4868100"/>
          </a:xfrm>
          <a:prstGeom prst="rect">
            <a:avLst/>
          </a:prstGeom>
          <a:noFill/>
          <a:ln>
            <a:noFill/>
          </a:ln>
        </p:spPr>
        <p:txBody>
          <a:bodyPr anchorCtr="0" anchor="t" bIns="39175" lIns="78350" spcFirstLastPara="1" rIns="78350" wrap="square" tIns="39175">
            <a:noAutofit/>
          </a:bodyPr>
          <a:lstStyle/>
          <a:p>
            <a:pPr indent="0" lvl="0" marL="0" rtl="0" algn="l">
              <a:spcBef>
                <a:spcPts val="0"/>
              </a:spcBef>
              <a:spcAft>
                <a:spcPts val="0"/>
              </a:spcAft>
              <a:buNone/>
            </a:pPr>
            <a:r>
              <a:rPr lang="en-US" sz="1800"/>
              <a:t>\</a:t>
            </a:r>
            <a:endParaRPr sz="1800"/>
          </a:p>
        </p:txBody>
      </p:sp>
      <p:sp>
        <p:nvSpPr>
          <p:cNvPr id="32" name="Google Shape;32;p3"/>
          <p:cNvSpPr txBox="1"/>
          <p:nvPr>
            <p:ph idx="7" type="body"/>
          </p:nvPr>
        </p:nvSpPr>
        <p:spPr>
          <a:xfrm>
            <a:off x="7576450" y="2133600"/>
            <a:ext cx="6792600" cy="907500"/>
          </a:xfrm>
          <a:prstGeom prst="rect">
            <a:avLst/>
          </a:prstGeom>
          <a:solidFill>
            <a:srgbClr val="76A5AF"/>
          </a:solidFill>
          <a:ln cap="flat" cmpd="sng" w="9525">
            <a:solidFill>
              <a:srgbClr val="000000"/>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2400"/>
              <a:t>Google r</a:t>
            </a:r>
            <a:r>
              <a:rPr lang="en-US" sz="2400"/>
              <a:t>eviews from VS at Southpoint compared to American eagle at </a:t>
            </a:r>
            <a:r>
              <a:rPr lang="en-US" sz="2400"/>
              <a:t>Southpoint</a:t>
            </a:r>
            <a:endParaRPr b="1" i="0" sz="2400" u="none" cap="none" strike="noStrike">
              <a:solidFill>
                <a:schemeClr val="lt1"/>
              </a:solidFill>
              <a:latin typeface="Arial"/>
              <a:ea typeface="Arial"/>
              <a:cs typeface="Arial"/>
              <a:sym typeface="Arial"/>
            </a:endParaRPr>
          </a:p>
        </p:txBody>
      </p:sp>
      <p:sp>
        <p:nvSpPr>
          <p:cNvPr id="33" name="Google Shape;33;p3"/>
          <p:cNvSpPr txBox="1"/>
          <p:nvPr>
            <p:ph idx="8" type="body"/>
          </p:nvPr>
        </p:nvSpPr>
        <p:spPr>
          <a:xfrm>
            <a:off x="14723450" y="3231600"/>
            <a:ext cx="6792600" cy="3647700"/>
          </a:xfrm>
          <a:prstGeom prst="rect">
            <a:avLst/>
          </a:prstGeom>
          <a:noFill/>
          <a:ln>
            <a:noFill/>
          </a:ln>
        </p:spPr>
        <p:txBody>
          <a:bodyPr anchorCtr="0" anchor="t" bIns="39175" lIns="78350" spcFirstLastPara="1" rIns="78350" wrap="square" tIns="39175">
            <a:noAutofit/>
          </a:bodyPr>
          <a:lstStyle/>
          <a:p>
            <a:pPr indent="-381000" lvl="0" marL="457200" rtl="0" algn="l">
              <a:spcBef>
                <a:spcPts val="0"/>
              </a:spcBef>
              <a:spcAft>
                <a:spcPts val="0"/>
              </a:spcAft>
              <a:buClr>
                <a:schemeClr val="dk1"/>
              </a:buClr>
              <a:buSzPts val="2400"/>
              <a:buFont typeface="Times New Roman"/>
              <a:buChar char="•"/>
            </a:pPr>
            <a:r>
              <a:rPr i="1" lang="en-US" sz="2400"/>
              <a:t>Good</a:t>
            </a:r>
            <a:r>
              <a:rPr lang="en-US" sz="2400"/>
              <a:t> Customer Service.</a:t>
            </a:r>
            <a:endParaRPr sz="2400"/>
          </a:p>
          <a:p>
            <a:pPr indent="-381000" lvl="0" marL="457200" rtl="0" algn="l">
              <a:spcBef>
                <a:spcPts val="0"/>
              </a:spcBef>
              <a:spcAft>
                <a:spcPts val="0"/>
              </a:spcAft>
              <a:buSzPts val="2400"/>
              <a:buChar char="•"/>
            </a:pPr>
            <a:r>
              <a:rPr lang="en-US" sz="2400"/>
              <a:t>Specializes in: Clothes, accessories, bathing suits, lip gloss, perfume, lotion, body wash, phone cases, undergarments, water bottles, socks, etc.</a:t>
            </a:r>
            <a:endParaRPr sz="2400"/>
          </a:p>
          <a:p>
            <a:pPr indent="-381000" lvl="0" marL="457200" rtl="0" algn="l">
              <a:spcBef>
                <a:spcPts val="0"/>
              </a:spcBef>
              <a:spcAft>
                <a:spcPts val="0"/>
              </a:spcAft>
              <a:buSzPts val="2400"/>
              <a:buChar char="•"/>
            </a:pPr>
            <a:r>
              <a:rPr lang="en-US" sz="2400"/>
              <a:t>Size Variety.</a:t>
            </a:r>
            <a:endParaRPr sz="2400"/>
          </a:p>
          <a:p>
            <a:pPr indent="-381000" lvl="0" marL="457200" rtl="0" algn="l">
              <a:spcBef>
                <a:spcPts val="0"/>
              </a:spcBef>
              <a:spcAft>
                <a:spcPts val="0"/>
              </a:spcAft>
              <a:buSzPts val="2400"/>
              <a:buChar char="•"/>
            </a:pPr>
            <a:r>
              <a:rPr lang="en-US" sz="2400"/>
              <a:t>Keeps up with all four seasons.</a:t>
            </a:r>
            <a:endParaRPr sz="2400"/>
          </a:p>
          <a:p>
            <a:pPr indent="-381000" lvl="0" marL="457200" rtl="0" algn="l">
              <a:spcBef>
                <a:spcPts val="0"/>
              </a:spcBef>
              <a:spcAft>
                <a:spcPts val="0"/>
              </a:spcAft>
              <a:buSzPts val="2400"/>
              <a:buChar char="•"/>
            </a:pPr>
            <a:r>
              <a:rPr i="1" lang="en-US" sz="2400"/>
              <a:t>Organized </a:t>
            </a:r>
            <a:r>
              <a:rPr lang="en-US" sz="2400"/>
              <a:t>environment.</a:t>
            </a:r>
            <a:endParaRPr sz="2400"/>
          </a:p>
          <a:p>
            <a:pPr indent="-381000" lvl="0" marL="457200" rtl="0" algn="l">
              <a:spcBef>
                <a:spcPts val="0"/>
              </a:spcBef>
              <a:spcAft>
                <a:spcPts val="0"/>
              </a:spcAft>
              <a:buSzPts val="2400"/>
              <a:buChar char="•"/>
            </a:pPr>
            <a:r>
              <a:rPr lang="en-US" sz="2400"/>
              <a:t>Target teens </a:t>
            </a:r>
            <a:r>
              <a:rPr i="1" lang="en-US" sz="2400"/>
              <a:t>and</a:t>
            </a:r>
            <a:r>
              <a:rPr lang="en-US" sz="2400"/>
              <a:t> adults.</a:t>
            </a:r>
            <a:endParaRPr sz="2400"/>
          </a:p>
          <a:p>
            <a:pPr indent="-381000" lvl="0" marL="457200" rtl="0" algn="l">
              <a:spcBef>
                <a:spcPts val="0"/>
              </a:spcBef>
              <a:spcAft>
                <a:spcPts val="0"/>
              </a:spcAft>
              <a:buSzPts val="2400"/>
              <a:buChar char="•"/>
            </a:pPr>
            <a:r>
              <a:rPr lang="en-US" sz="2400"/>
              <a:t>Good quality items at a decent price.</a:t>
            </a:r>
            <a:endParaRPr sz="2400"/>
          </a:p>
          <a:p>
            <a:pPr indent="0" lvl="0" marL="0" rtl="0" algn="l">
              <a:spcBef>
                <a:spcPts val="0"/>
              </a:spcBef>
              <a:spcAft>
                <a:spcPts val="0"/>
              </a:spcAft>
              <a:buNone/>
            </a:pPr>
            <a:r>
              <a:t/>
            </a:r>
            <a:endParaRPr sz="1800"/>
          </a:p>
        </p:txBody>
      </p:sp>
      <p:sp>
        <p:nvSpPr>
          <p:cNvPr id="34" name="Google Shape;34;p3"/>
          <p:cNvSpPr txBox="1"/>
          <p:nvPr>
            <p:ph idx="9" type="body"/>
          </p:nvPr>
        </p:nvSpPr>
        <p:spPr>
          <a:xfrm>
            <a:off x="14891047" y="8246600"/>
            <a:ext cx="6792600" cy="533400"/>
          </a:xfrm>
          <a:prstGeom prst="rect">
            <a:avLst/>
          </a:prstGeom>
          <a:solidFill>
            <a:srgbClr val="76A5AF"/>
          </a:solidFill>
          <a:ln cap="flat" cmpd="sng" w="9525">
            <a:solidFill>
              <a:srgbClr val="000000"/>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2400"/>
              <a:t>Celebs endorse V.S. not A.E.</a:t>
            </a:r>
            <a:endParaRPr b="1" i="0" sz="2400" u="none" cap="none" strike="noStrike">
              <a:solidFill>
                <a:schemeClr val="lt1"/>
              </a:solidFill>
              <a:latin typeface="Arial"/>
              <a:ea typeface="Arial"/>
              <a:cs typeface="Arial"/>
              <a:sym typeface="Arial"/>
            </a:endParaRPr>
          </a:p>
        </p:txBody>
      </p:sp>
      <p:sp>
        <p:nvSpPr>
          <p:cNvPr id="35" name="Google Shape;35;p3"/>
          <p:cNvSpPr txBox="1"/>
          <p:nvPr>
            <p:ph idx="14" type="body"/>
          </p:nvPr>
        </p:nvSpPr>
        <p:spPr>
          <a:xfrm>
            <a:off x="14723450" y="2152650"/>
            <a:ext cx="6792600" cy="907500"/>
          </a:xfrm>
          <a:prstGeom prst="rect">
            <a:avLst/>
          </a:prstGeom>
          <a:solidFill>
            <a:srgbClr val="76A5AF"/>
          </a:solidFill>
          <a:ln cap="flat" cmpd="sng" w="9525">
            <a:solidFill>
              <a:srgbClr val="000000"/>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2400"/>
              <a:t> Do you like getting your money’s worth? Then come to victoria secret!</a:t>
            </a:r>
            <a:endParaRPr b="1" i="0" sz="2400" u="none" cap="none" strike="noStrike">
              <a:solidFill>
                <a:schemeClr val="lt1"/>
              </a:solidFill>
              <a:latin typeface="Arial"/>
              <a:ea typeface="Arial"/>
              <a:cs typeface="Arial"/>
              <a:sym typeface="Arial"/>
            </a:endParaRPr>
          </a:p>
        </p:txBody>
      </p:sp>
      <p:sp>
        <p:nvSpPr>
          <p:cNvPr id="36" name="Google Shape;36;p3"/>
          <p:cNvSpPr txBox="1"/>
          <p:nvPr/>
        </p:nvSpPr>
        <p:spPr>
          <a:xfrm>
            <a:off x="7973950" y="9651225"/>
            <a:ext cx="5915100" cy="907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pic>
        <p:nvPicPr>
          <p:cNvPr descr="Image result for unsatisfied clothing customer" id="37" name="Google Shape;37;p3"/>
          <p:cNvPicPr preferRelativeResize="0"/>
          <p:nvPr/>
        </p:nvPicPr>
        <p:blipFill rotWithShape="1">
          <a:blip r:embed="rId4">
            <a:alphaModFix/>
          </a:blip>
          <a:srcRect b="0" l="-3970" r="3970" t="0"/>
          <a:stretch/>
        </p:blipFill>
        <p:spPr>
          <a:xfrm>
            <a:off x="736875" y="3463542"/>
            <a:ext cx="5514150" cy="3917913"/>
          </a:xfrm>
          <a:prstGeom prst="rect">
            <a:avLst/>
          </a:prstGeom>
          <a:noFill/>
          <a:ln>
            <a:noFill/>
          </a:ln>
        </p:spPr>
      </p:pic>
      <p:sp>
        <p:nvSpPr>
          <p:cNvPr id="38" name="Google Shape;38;p3"/>
          <p:cNvSpPr txBox="1"/>
          <p:nvPr/>
        </p:nvSpPr>
        <p:spPr>
          <a:xfrm>
            <a:off x="588575" y="2395650"/>
            <a:ext cx="5915100" cy="1302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sz="3600" u="sng">
                <a:latin typeface="Shadows Into Light"/>
                <a:ea typeface="Shadows Into Light"/>
                <a:cs typeface="Shadows Into Light"/>
                <a:sym typeface="Shadows Into Light"/>
              </a:rPr>
              <a:t>American Eagle Outfitters sucks </a:t>
            </a:r>
            <a:endParaRPr b="1" sz="3600" u="sng">
              <a:latin typeface="Shadows Into Light"/>
              <a:ea typeface="Shadows Into Light"/>
              <a:cs typeface="Shadows Into Light"/>
              <a:sym typeface="Shadows Into Light"/>
            </a:endParaRPr>
          </a:p>
        </p:txBody>
      </p:sp>
      <p:cxnSp>
        <p:nvCxnSpPr>
          <p:cNvPr id="39" name="Google Shape;39;p3"/>
          <p:cNvCxnSpPr/>
          <p:nvPr/>
        </p:nvCxnSpPr>
        <p:spPr>
          <a:xfrm flipH="1">
            <a:off x="1232275" y="7449100"/>
            <a:ext cx="438300" cy="1314300"/>
          </a:xfrm>
          <a:prstGeom prst="straightConnector1">
            <a:avLst/>
          </a:prstGeom>
          <a:noFill/>
          <a:ln cap="flat" cmpd="sng" w="9525">
            <a:solidFill>
              <a:schemeClr val="dk2"/>
            </a:solidFill>
            <a:prstDash val="solid"/>
            <a:round/>
            <a:headEnd len="med" w="med" type="none"/>
            <a:tailEnd len="med" w="med" type="none"/>
          </a:ln>
        </p:spPr>
      </p:cxnSp>
      <p:cxnSp>
        <p:nvCxnSpPr>
          <p:cNvPr id="40" name="Google Shape;40;p3"/>
          <p:cNvCxnSpPr/>
          <p:nvPr/>
        </p:nvCxnSpPr>
        <p:spPr>
          <a:xfrm flipH="1">
            <a:off x="2382475" y="7312150"/>
            <a:ext cx="54900" cy="1553700"/>
          </a:xfrm>
          <a:prstGeom prst="straightConnector1">
            <a:avLst/>
          </a:prstGeom>
          <a:noFill/>
          <a:ln cap="flat" cmpd="sng" w="9525">
            <a:solidFill>
              <a:schemeClr val="dk2"/>
            </a:solidFill>
            <a:prstDash val="solid"/>
            <a:round/>
            <a:headEnd len="med" w="med" type="none"/>
            <a:tailEnd len="med" w="med" type="none"/>
          </a:ln>
        </p:spPr>
      </p:cxnSp>
      <p:cxnSp>
        <p:nvCxnSpPr>
          <p:cNvPr id="41" name="Google Shape;41;p3"/>
          <p:cNvCxnSpPr>
            <a:stCxn id="37" idx="2"/>
          </p:cNvCxnSpPr>
          <p:nvPr/>
        </p:nvCxnSpPr>
        <p:spPr>
          <a:xfrm>
            <a:off x="3493950" y="7381455"/>
            <a:ext cx="77700" cy="1302000"/>
          </a:xfrm>
          <a:prstGeom prst="straightConnector1">
            <a:avLst/>
          </a:prstGeom>
          <a:noFill/>
          <a:ln cap="flat" cmpd="sng" w="9525">
            <a:solidFill>
              <a:schemeClr val="dk2"/>
            </a:solidFill>
            <a:prstDash val="solid"/>
            <a:round/>
            <a:headEnd len="med" w="med" type="none"/>
            <a:tailEnd len="med" w="med" type="none"/>
          </a:ln>
        </p:spPr>
      </p:cxnSp>
      <p:cxnSp>
        <p:nvCxnSpPr>
          <p:cNvPr id="42" name="Google Shape;42;p3"/>
          <p:cNvCxnSpPr/>
          <p:nvPr/>
        </p:nvCxnSpPr>
        <p:spPr>
          <a:xfrm>
            <a:off x="4244875" y="7366925"/>
            <a:ext cx="506700" cy="1350900"/>
          </a:xfrm>
          <a:prstGeom prst="straightConnector1">
            <a:avLst/>
          </a:prstGeom>
          <a:noFill/>
          <a:ln cap="flat" cmpd="sng" w="9525">
            <a:solidFill>
              <a:schemeClr val="dk2"/>
            </a:solidFill>
            <a:prstDash val="solid"/>
            <a:round/>
            <a:headEnd len="med" w="med" type="none"/>
            <a:tailEnd len="med" w="med" type="none"/>
          </a:ln>
        </p:spPr>
      </p:cxnSp>
      <p:cxnSp>
        <p:nvCxnSpPr>
          <p:cNvPr id="43" name="Google Shape;43;p3"/>
          <p:cNvCxnSpPr/>
          <p:nvPr/>
        </p:nvCxnSpPr>
        <p:spPr>
          <a:xfrm>
            <a:off x="5340350" y="7312150"/>
            <a:ext cx="794100" cy="1327200"/>
          </a:xfrm>
          <a:prstGeom prst="straightConnector1">
            <a:avLst/>
          </a:prstGeom>
          <a:noFill/>
          <a:ln cap="flat" cmpd="sng" w="9525">
            <a:solidFill>
              <a:schemeClr val="dk2"/>
            </a:solidFill>
            <a:prstDash val="solid"/>
            <a:round/>
            <a:headEnd len="med" w="med" type="none"/>
            <a:tailEnd len="med" w="med" type="none"/>
          </a:ln>
        </p:spPr>
      </p:cxnSp>
      <p:sp>
        <p:nvSpPr>
          <p:cNvPr id="44" name="Google Shape;44;p3"/>
          <p:cNvSpPr txBox="1"/>
          <p:nvPr/>
        </p:nvSpPr>
        <p:spPr>
          <a:xfrm>
            <a:off x="766825" y="8776075"/>
            <a:ext cx="1177500" cy="723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t>Bad </a:t>
            </a:r>
            <a:r>
              <a:rPr lang="en-US"/>
              <a:t>customer</a:t>
            </a:r>
            <a:r>
              <a:rPr lang="en-US"/>
              <a:t> service</a:t>
            </a:r>
            <a:endParaRPr/>
          </a:p>
        </p:txBody>
      </p:sp>
      <p:sp>
        <p:nvSpPr>
          <p:cNvPr id="45" name="Google Shape;45;p3"/>
          <p:cNvSpPr txBox="1"/>
          <p:nvPr/>
        </p:nvSpPr>
        <p:spPr>
          <a:xfrm>
            <a:off x="1944325" y="8927750"/>
            <a:ext cx="849000" cy="723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t>Doesn't</a:t>
            </a:r>
            <a:r>
              <a:rPr lang="en-US"/>
              <a:t> last long</a:t>
            </a:r>
            <a:endParaRPr/>
          </a:p>
        </p:txBody>
      </p:sp>
      <p:sp>
        <p:nvSpPr>
          <p:cNvPr id="46" name="Google Shape;46;p3"/>
          <p:cNvSpPr txBox="1"/>
          <p:nvPr/>
        </p:nvSpPr>
        <p:spPr>
          <a:xfrm>
            <a:off x="3204200" y="8743850"/>
            <a:ext cx="849000" cy="907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t>Only targets teens</a:t>
            </a:r>
            <a:endParaRPr/>
          </a:p>
        </p:txBody>
      </p:sp>
      <p:sp>
        <p:nvSpPr>
          <p:cNvPr id="47" name="Google Shape;47;p3"/>
          <p:cNvSpPr txBox="1"/>
          <p:nvPr/>
        </p:nvSpPr>
        <p:spPr>
          <a:xfrm>
            <a:off x="4368125" y="8741750"/>
            <a:ext cx="849000" cy="109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t>No variety for plus size</a:t>
            </a:r>
            <a:endParaRPr/>
          </a:p>
        </p:txBody>
      </p:sp>
      <p:sp>
        <p:nvSpPr>
          <p:cNvPr id="48" name="Google Shape;48;p3"/>
          <p:cNvSpPr txBox="1"/>
          <p:nvPr/>
        </p:nvSpPr>
        <p:spPr>
          <a:xfrm>
            <a:off x="5736538" y="8693563"/>
            <a:ext cx="849000" cy="907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t>Online orders take forever</a:t>
            </a:r>
            <a:endParaRPr/>
          </a:p>
        </p:txBody>
      </p:sp>
      <p:pic>
        <p:nvPicPr>
          <p:cNvPr descr="Image result for celebs in victoria's secret fashion show" id="49" name="Google Shape;49;p3"/>
          <p:cNvPicPr preferRelativeResize="0"/>
          <p:nvPr/>
        </p:nvPicPr>
        <p:blipFill>
          <a:blip r:embed="rId5">
            <a:alphaModFix/>
          </a:blip>
          <a:stretch>
            <a:fillRect/>
          </a:stretch>
        </p:blipFill>
        <p:spPr>
          <a:xfrm>
            <a:off x="15829050" y="9001288"/>
            <a:ext cx="5915100" cy="3502368"/>
          </a:xfrm>
          <a:prstGeom prst="rect">
            <a:avLst/>
          </a:prstGeom>
          <a:noFill/>
          <a:ln>
            <a:noFill/>
          </a:ln>
        </p:spPr>
      </p:pic>
      <p:pic>
        <p:nvPicPr>
          <p:cNvPr id="50" name="Google Shape;50;p3"/>
          <p:cNvPicPr preferRelativeResize="0"/>
          <p:nvPr/>
        </p:nvPicPr>
        <p:blipFill rotWithShape="1">
          <a:blip r:embed="rId6">
            <a:alphaModFix/>
          </a:blip>
          <a:srcRect b="0" l="0" r="0" t="15909"/>
          <a:stretch/>
        </p:blipFill>
        <p:spPr>
          <a:xfrm>
            <a:off x="12337050" y="11565675"/>
            <a:ext cx="3173424" cy="4631900"/>
          </a:xfrm>
          <a:prstGeom prst="rect">
            <a:avLst/>
          </a:prstGeom>
          <a:noFill/>
          <a:ln>
            <a:noFill/>
          </a:ln>
        </p:spPr>
      </p:pic>
      <p:pic>
        <p:nvPicPr>
          <p:cNvPr id="51" name="Google Shape;51;p3"/>
          <p:cNvPicPr preferRelativeResize="0"/>
          <p:nvPr/>
        </p:nvPicPr>
        <p:blipFill rotWithShape="1">
          <a:blip r:embed="rId7">
            <a:alphaModFix/>
          </a:blip>
          <a:srcRect b="12648" l="0" r="0" t="0"/>
          <a:stretch/>
        </p:blipFill>
        <p:spPr>
          <a:xfrm>
            <a:off x="11771587" y="8953238"/>
            <a:ext cx="2987974" cy="2285999"/>
          </a:xfrm>
          <a:prstGeom prst="rect">
            <a:avLst/>
          </a:prstGeom>
          <a:noFill/>
          <a:ln>
            <a:noFill/>
          </a:ln>
        </p:spPr>
      </p:pic>
      <p:pic>
        <p:nvPicPr>
          <p:cNvPr descr="Image result for american eagle" id="52" name="Google Shape;52;p3"/>
          <p:cNvPicPr preferRelativeResize="0"/>
          <p:nvPr/>
        </p:nvPicPr>
        <p:blipFill>
          <a:blip r:embed="rId8">
            <a:alphaModFix/>
          </a:blip>
          <a:stretch>
            <a:fillRect/>
          </a:stretch>
        </p:blipFill>
        <p:spPr>
          <a:xfrm>
            <a:off x="8240750" y="7015363"/>
            <a:ext cx="1981200" cy="1685925"/>
          </a:xfrm>
          <a:prstGeom prst="rect">
            <a:avLst/>
          </a:prstGeom>
          <a:noFill/>
          <a:ln>
            <a:noFill/>
          </a:ln>
        </p:spPr>
      </p:pic>
      <p:pic>
        <p:nvPicPr>
          <p:cNvPr descr="Image result for victoria secret symbol" id="53" name="Google Shape;53;p3"/>
          <p:cNvPicPr preferRelativeResize="0"/>
          <p:nvPr/>
        </p:nvPicPr>
        <p:blipFill>
          <a:blip r:embed="rId9">
            <a:alphaModFix/>
          </a:blip>
          <a:stretch>
            <a:fillRect/>
          </a:stretch>
        </p:blipFill>
        <p:spPr>
          <a:xfrm>
            <a:off x="11022975" y="6715338"/>
            <a:ext cx="3067050" cy="2285975"/>
          </a:xfrm>
          <a:prstGeom prst="rect">
            <a:avLst/>
          </a:prstGeom>
          <a:noFill/>
          <a:ln>
            <a:noFill/>
          </a:ln>
        </p:spPr>
      </p:pic>
      <p:sp>
        <p:nvSpPr>
          <p:cNvPr id="54" name="Google Shape;54;p3"/>
          <p:cNvSpPr txBox="1"/>
          <p:nvPr/>
        </p:nvSpPr>
        <p:spPr>
          <a:xfrm>
            <a:off x="10845000" y="7832500"/>
            <a:ext cx="794100" cy="53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3000"/>
              <a:t>VS</a:t>
            </a:r>
            <a:endParaRPr b="1" sz="3000"/>
          </a:p>
        </p:txBody>
      </p:sp>
      <p:sp>
        <p:nvSpPr>
          <p:cNvPr id="55" name="Google Shape;55;p3"/>
          <p:cNvSpPr/>
          <p:nvPr/>
        </p:nvSpPr>
        <p:spPr>
          <a:xfrm>
            <a:off x="7829400" y="9557200"/>
            <a:ext cx="3532788" cy="2592756"/>
          </a:xfrm>
          <a:prstGeom prst="cloud">
            <a:avLst/>
          </a:prstGeom>
          <a:solidFill>
            <a:srgbClr val="000000"/>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i="1" lang="en-US" sz="2400">
                <a:solidFill>
                  <a:srgbClr val="FFFFFF"/>
                </a:solidFill>
                <a:latin typeface="Shadows Into Light"/>
                <a:ea typeface="Shadows Into Light"/>
                <a:cs typeface="Shadows Into Light"/>
                <a:sym typeface="Shadows Into Light"/>
              </a:rPr>
              <a:t>Practical people support Victoria </a:t>
            </a:r>
            <a:r>
              <a:rPr b="1" i="1" lang="en-US" sz="2400">
                <a:solidFill>
                  <a:srgbClr val="FFFFFF"/>
                </a:solidFill>
                <a:latin typeface="Shadows Into Light"/>
                <a:ea typeface="Shadows Into Light"/>
                <a:cs typeface="Shadows Into Light"/>
                <a:sym typeface="Shadows Into Light"/>
              </a:rPr>
              <a:t>Secret</a:t>
            </a:r>
            <a:r>
              <a:rPr b="1" i="1" lang="en-US" sz="2400">
                <a:solidFill>
                  <a:srgbClr val="FFFFFF"/>
                </a:solidFill>
                <a:latin typeface="Shadows Into Light"/>
                <a:ea typeface="Shadows Into Light"/>
                <a:cs typeface="Shadows Into Light"/>
                <a:sym typeface="Shadows Into Light"/>
              </a:rPr>
              <a:t>! You should too.</a:t>
            </a:r>
            <a:endParaRPr b="1" i="1" sz="2400">
              <a:solidFill>
                <a:srgbClr val="FFFFFF"/>
              </a:solidFill>
              <a:latin typeface="Shadows Into Light"/>
              <a:ea typeface="Shadows Into Light"/>
              <a:cs typeface="Shadows Into Light"/>
              <a:sym typeface="Shadows Into Light"/>
            </a:endParaRPr>
          </a:p>
        </p:txBody>
      </p:sp>
      <p:pic>
        <p:nvPicPr>
          <p:cNvPr descr="Image result for black leggings" id="56" name="Google Shape;56;p3"/>
          <p:cNvPicPr preferRelativeResize="0"/>
          <p:nvPr/>
        </p:nvPicPr>
        <p:blipFill>
          <a:blip r:embed="rId10">
            <a:alphaModFix/>
          </a:blip>
          <a:stretch>
            <a:fillRect/>
          </a:stretch>
        </p:blipFill>
        <p:spPr>
          <a:xfrm>
            <a:off x="197573" y="11081025"/>
            <a:ext cx="2803900" cy="3286500"/>
          </a:xfrm>
          <a:prstGeom prst="rect">
            <a:avLst/>
          </a:prstGeom>
          <a:noFill/>
          <a:ln>
            <a:noFill/>
          </a:ln>
        </p:spPr>
      </p:pic>
      <p:pic>
        <p:nvPicPr>
          <p:cNvPr descr="Image result for victoria secret leggings" id="57" name="Google Shape;57;p3"/>
          <p:cNvPicPr preferRelativeResize="0"/>
          <p:nvPr/>
        </p:nvPicPr>
        <p:blipFill>
          <a:blip r:embed="rId11">
            <a:alphaModFix/>
          </a:blip>
          <a:stretch>
            <a:fillRect/>
          </a:stretch>
        </p:blipFill>
        <p:spPr>
          <a:xfrm>
            <a:off x="4613024" y="11126613"/>
            <a:ext cx="2469270" cy="3286500"/>
          </a:xfrm>
          <a:prstGeom prst="rect">
            <a:avLst/>
          </a:prstGeom>
          <a:noFill/>
          <a:ln>
            <a:noFill/>
          </a:ln>
        </p:spPr>
      </p:pic>
      <p:sp>
        <p:nvSpPr>
          <p:cNvPr id="58" name="Google Shape;58;p3"/>
          <p:cNvSpPr/>
          <p:nvPr/>
        </p:nvSpPr>
        <p:spPr>
          <a:xfrm rot="-2827139">
            <a:off x="745995" y="14536196"/>
            <a:ext cx="849109" cy="533453"/>
          </a:xfrm>
          <a:prstGeom prst="lef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3"/>
          <p:cNvSpPr/>
          <p:nvPr/>
        </p:nvSpPr>
        <p:spPr>
          <a:xfrm rot="3003495">
            <a:off x="5676156" y="14564128"/>
            <a:ext cx="969613" cy="589266"/>
          </a:xfrm>
          <a:prstGeom prst="rightArrow">
            <a:avLst>
              <a:gd fmla="val 50399"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3"/>
          <p:cNvSpPr txBox="1"/>
          <p:nvPr/>
        </p:nvSpPr>
        <p:spPr>
          <a:xfrm>
            <a:off x="197575" y="15238125"/>
            <a:ext cx="1725300" cy="907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t>10.99 at american eagle but cheap quality, does not last long. Less wear time</a:t>
            </a:r>
            <a:endParaRPr/>
          </a:p>
        </p:txBody>
      </p:sp>
      <p:sp>
        <p:nvSpPr>
          <p:cNvPr id="61" name="Google Shape;61;p3"/>
          <p:cNvSpPr txBox="1"/>
          <p:nvPr/>
        </p:nvSpPr>
        <p:spPr>
          <a:xfrm>
            <a:off x="5589300" y="15275150"/>
            <a:ext cx="1981200" cy="907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t>35.99 at Victoria </a:t>
            </a:r>
            <a:r>
              <a:rPr lang="en-US"/>
              <a:t>Secret</a:t>
            </a:r>
            <a:r>
              <a:rPr lang="en-US"/>
              <a:t>. Pricey but last a </a:t>
            </a:r>
            <a:r>
              <a:rPr lang="en-US"/>
              <a:t>lifetime</a:t>
            </a:r>
            <a:r>
              <a:rPr lang="en-US"/>
              <a:t>, thicker material, unlimited wear time.</a:t>
            </a:r>
            <a:endParaRPr/>
          </a:p>
        </p:txBody>
      </p:sp>
      <p:pic>
        <p:nvPicPr>
          <p:cNvPr descr="Image result for famous people wearing victoria secret" id="62" name="Google Shape;62;p3"/>
          <p:cNvPicPr preferRelativeResize="0"/>
          <p:nvPr/>
        </p:nvPicPr>
        <p:blipFill>
          <a:blip r:embed="rId12">
            <a:alphaModFix/>
          </a:blip>
          <a:stretch>
            <a:fillRect/>
          </a:stretch>
        </p:blipFill>
        <p:spPr>
          <a:xfrm>
            <a:off x="16022675" y="12534950"/>
            <a:ext cx="1844565" cy="3647700"/>
          </a:xfrm>
          <a:prstGeom prst="rect">
            <a:avLst/>
          </a:prstGeom>
          <a:noFill/>
          <a:ln>
            <a:noFill/>
          </a:ln>
        </p:spPr>
      </p:pic>
      <p:pic>
        <p:nvPicPr>
          <p:cNvPr descr="Image result for famous people wearing victoria secret" id="63" name="Google Shape;63;p3"/>
          <p:cNvPicPr preferRelativeResize="0"/>
          <p:nvPr/>
        </p:nvPicPr>
        <p:blipFill>
          <a:blip r:embed="rId13">
            <a:alphaModFix/>
          </a:blip>
          <a:stretch>
            <a:fillRect/>
          </a:stretch>
        </p:blipFill>
        <p:spPr>
          <a:xfrm>
            <a:off x="19762950" y="12534950"/>
            <a:ext cx="1981200" cy="3609291"/>
          </a:xfrm>
          <a:prstGeom prst="rect">
            <a:avLst/>
          </a:prstGeom>
          <a:noFill/>
          <a:ln>
            <a:noFill/>
          </a:ln>
        </p:spPr>
      </p:pic>
      <p:graphicFrame>
        <p:nvGraphicFramePr>
          <p:cNvPr id="64" name="Google Shape;64;p3"/>
          <p:cNvGraphicFramePr/>
          <p:nvPr/>
        </p:nvGraphicFramePr>
        <p:xfrm>
          <a:off x="7694700" y="3657950"/>
          <a:ext cx="3000000" cy="3000000"/>
        </p:xfrm>
        <a:graphic>
          <a:graphicData uri="http://schemas.openxmlformats.org/drawingml/2006/table">
            <a:tbl>
              <a:tblPr>
                <a:noFill/>
                <a:tableStyleId>{D85197C8-B0F4-4E2D-AA9E-9DA48A5A2CA4}</a:tableStyleId>
              </a:tblPr>
              <a:tblGrid>
                <a:gridCol w="3337175"/>
                <a:gridCol w="3337175"/>
              </a:tblGrid>
              <a:tr h="2813475">
                <a:tc>
                  <a:txBody>
                    <a:bodyPr/>
                    <a:lstStyle/>
                    <a:p>
                      <a:pPr indent="0" lvl="0" marL="0" rtl="0" algn="ctr">
                        <a:spcBef>
                          <a:spcPts val="0"/>
                        </a:spcBef>
                        <a:spcAft>
                          <a:spcPts val="0"/>
                        </a:spcAft>
                        <a:buNone/>
                      </a:pPr>
                      <a:r>
                        <a:rPr b="1" lang="en-US" u="sng">
                          <a:latin typeface="Kaushan Script"/>
                          <a:ea typeface="Kaushan Script"/>
                          <a:cs typeface="Kaushan Script"/>
                          <a:sym typeface="Kaushan Script"/>
                        </a:rPr>
                        <a:t>Victoria</a:t>
                      </a:r>
                      <a:r>
                        <a:rPr b="1" lang="en-US" u="sng">
                          <a:latin typeface="Kaushan Script"/>
                          <a:ea typeface="Kaushan Script"/>
                          <a:cs typeface="Kaushan Script"/>
                          <a:sym typeface="Kaushan Script"/>
                        </a:rPr>
                        <a:t> </a:t>
                      </a:r>
                      <a:r>
                        <a:rPr b="1" lang="en-US" u="sng">
                          <a:latin typeface="Kaushan Script"/>
                          <a:ea typeface="Kaushan Script"/>
                          <a:cs typeface="Kaushan Script"/>
                          <a:sym typeface="Kaushan Script"/>
                        </a:rPr>
                        <a:t>Secret</a:t>
                      </a:r>
                      <a:r>
                        <a:rPr b="1" lang="en-US" u="sng">
                          <a:latin typeface="Kaushan Script"/>
                          <a:ea typeface="Kaushan Script"/>
                          <a:cs typeface="Kaushan Script"/>
                          <a:sym typeface="Kaushan Script"/>
                        </a:rPr>
                        <a:t> </a:t>
                      </a:r>
                      <a:endParaRPr b="1" u="sng">
                        <a:latin typeface="Kaushan Script"/>
                        <a:ea typeface="Kaushan Script"/>
                        <a:cs typeface="Kaushan Script"/>
                        <a:sym typeface="Kaushan Script"/>
                      </a:endParaRPr>
                    </a:p>
                    <a:p>
                      <a:pPr indent="0" lvl="0" marL="0" rtl="0" algn="ctr">
                        <a:spcBef>
                          <a:spcPts val="0"/>
                        </a:spcBef>
                        <a:spcAft>
                          <a:spcPts val="0"/>
                        </a:spcAft>
                        <a:buNone/>
                      </a:pPr>
                      <a:r>
                        <a:t/>
                      </a:r>
                      <a:endParaRPr b="1">
                        <a:latin typeface="Shadows Into Light"/>
                        <a:ea typeface="Shadows Into Light"/>
                        <a:cs typeface="Shadows Into Light"/>
                        <a:sym typeface="Shadows Into Light"/>
                      </a:endParaRPr>
                    </a:p>
                    <a:p>
                      <a:pPr indent="0" lvl="0" marL="0" rtl="0" algn="l">
                        <a:spcBef>
                          <a:spcPts val="0"/>
                        </a:spcBef>
                        <a:spcAft>
                          <a:spcPts val="0"/>
                        </a:spcAft>
                        <a:buNone/>
                      </a:pPr>
                      <a:r>
                        <a:rPr b="1" lang="en-US">
                          <a:latin typeface="Shadows Into Light"/>
                          <a:ea typeface="Shadows Into Light"/>
                          <a:cs typeface="Shadows Into Light"/>
                          <a:sym typeface="Shadows Into Light"/>
                        </a:rPr>
                        <a:t>“</a:t>
                      </a:r>
                      <a:r>
                        <a:rPr b="1" lang="en-US" sz="1000">
                          <a:solidFill>
                            <a:srgbClr val="222222"/>
                          </a:solidFill>
                          <a:highlight>
                            <a:srgbClr val="FFFFFF"/>
                          </a:highlight>
                        </a:rPr>
                        <a:t>Tonight I had a great shopping experience!! All of the employees were so helpful and even stayed past closing once the after hour sale had ended just to help my friend and I get the best deal!</a:t>
                      </a:r>
                      <a:r>
                        <a:rPr lang="en-US" sz="1000">
                          <a:solidFill>
                            <a:srgbClr val="222222"/>
                          </a:solidFill>
                          <a:highlight>
                            <a:srgbClr val="FFFFFF"/>
                          </a:highlight>
                        </a:rPr>
                        <a:t>!” -</a:t>
                      </a:r>
                      <a:r>
                        <a:rPr lang="en-US" sz="1000">
                          <a:solidFill>
                            <a:schemeClr val="dk1"/>
                          </a:solidFill>
                          <a:highlight>
                            <a:srgbClr val="FFFFFF"/>
                          </a:highlight>
                          <a:uFill>
                            <a:noFill/>
                          </a:uFill>
                          <a:hlinkClick r:id="rId14">
                            <a:extLst>
                              <a:ext uri="{A12FA001-AC4F-418D-AE19-62706E023703}">
                                <ahyp:hlinkClr val="tx"/>
                              </a:ext>
                            </a:extLst>
                          </a:hlinkClick>
                        </a:rPr>
                        <a:t>Angelique Colon</a:t>
                      </a:r>
                      <a:endParaRPr sz="1000">
                        <a:solidFill>
                          <a:srgbClr val="222222"/>
                        </a:solidFill>
                        <a:highlight>
                          <a:srgbClr val="FFFFFF"/>
                        </a:highlight>
                      </a:endParaRPr>
                    </a:p>
                    <a:p>
                      <a:pPr indent="0" lvl="0" marL="0" rtl="0" algn="l">
                        <a:spcBef>
                          <a:spcPts val="0"/>
                        </a:spcBef>
                        <a:spcAft>
                          <a:spcPts val="0"/>
                        </a:spcAft>
                        <a:buNone/>
                      </a:pPr>
                      <a:r>
                        <a:t/>
                      </a:r>
                      <a:endParaRPr b="1" sz="1000">
                        <a:solidFill>
                          <a:srgbClr val="222222"/>
                        </a:solidFill>
                        <a:highlight>
                          <a:srgbClr val="FFFFFF"/>
                        </a:highlight>
                      </a:endParaRPr>
                    </a:p>
                    <a:p>
                      <a:pPr indent="0" lvl="0" marL="0" rtl="0" algn="l">
                        <a:spcBef>
                          <a:spcPts val="0"/>
                        </a:spcBef>
                        <a:spcAft>
                          <a:spcPts val="0"/>
                        </a:spcAft>
                        <a:buNone/>
                      </a:pPr>
                      <a:r>
                        <a:rPr b="1" lang="en-US" sz="1000">
                          <a:solidFill>
                            <a:srgbClr val="222222"/>
                          </a:solidFill>
                          <a:highlight>
                            <a:srgbClr val="FFFFFF"/>
                          </a:highlight>
                        </a:rPr>
                        <a:t>“The workers are so helpful and nice!</a:t>
                      </a:r>
                      <a:r>
                        <a:rPr lang="en-US" sz="1000">
                          <a:solidFill>
                            <a:srgbClr val="222222"/>
                          </a:solidFill>
                          <a:highlight>
                            <a:srgbClr val="FFFFFF"/>
                          </a:highlight>
                        </a:rPr>
                        <a:t>!” - </a:t>
                      </a:r>
                      <a:r>
                        <a:rPr lang="en-US" sz="1000">
                          <a:solidFill>
                            <a:schemeClr val="dk1"/>
                          </a:solidFill>
                          <a:uFill>
                            <a:noFill/>
                          </a:uFill>
                          <a:hlinkClick r:id="rId15">
                            <a:extLst>
                              <a:ext uri="{A12FA001-AC4F-418D-AE19-62706E023703}">
                                <ahyp:hlinkClr val="tx"/>
                              </a:ext>
                            </a:extLst>
                          </a:hlinkClick>
                        </a:rPr>
                        <a:t>Roy Owen</a:t>
                      </a:r>
                      <a:endParaRPr sz="1000">
                        <a:solidFill>
                          <a:srgbClr val="222222"/>
                        </a:solidFill>
                        <a:highlight>
                          <a:srgbClr val="FFFFFF"/>
                        </a:highlight>
                      </a:endParaRPr>
                    </a:p>
                    <a:p>
                      <a:pPr indent="0" lvl="0" marL="0" rtl="0" algn="l">
                        <a:spcBef>
                          <a:spcPts val="0"/>
                        </a:spcBef>
                        <a:spcAft>
                          <a:spcPts val="0"/>
                        </a:spcAft>
                        <a:buNone/>
                      </a:pPr>
                      <a:r>
                        <a:t/>
                      </a:r>
                      <a:endParaRPr b="1" sz="1000">
                        <a:solidFill>
                          <a:srgbClr val="222222"/>
                        </a:solidFill>
                        <a:highlight>
                          <a:srgbClr val="FFFFFF"/>
                        </a:highlight>
                      </a:endParaRPr>
                    </a:p>
                    <a:p>
                      <a:pPr indent="0" lvl="0" marL="0" rtl="0" algn="l">
                        <a:spcBef>
                          <a:spcPts val="0"/>
                        </a:spcBef>
                        <a:spcAft>
                          <a:spcPts val="0"/>
                        </a:spcAft>
                        <a:buNone/>
                      </a:pPr>
                      <a:r>
                        <a:rPr b="1" lang="en-US" sz="1000">
                          <a:solidFill>
                            <a:srgbClr val="222222"/>
                          </a:solidFill>
                          <a:highlight>
                            <a:srgbClr val="FFFFFF"/>
                          </a:highlight>
                        </a:rPr>
                        <a:t>“Everyone is very helpful!</a:t>
                      </a:r>
                      <a:r>
                        <a:rPr lang="en-US" sz="1000">
                          <a:solidFill>
                            <a:srgbClr val="222222"/>
                          </a:solidFill>
                          <a:highlight>
                            <a:srgbClr val="FFFFFF"/>
                          </a:highlight>
                        </a:rPr>
                        <a:t>” -</a:t>
                      </a:r>
                      <a:r>
                        <a:rPr lang="en-US" sz="1000">
                          <a:solidFill>
                            <a:schemeClr val="dk1"/>
                          </a:solidFill>
                          <a:highlight>
                            <a:srgbClr val="FFFFFF"/>
                          </a:highlight>
                          <a:uFill>
                            <a:noFill/>
                          </a:uFill>
                          <a:hlinkClick r:id="rId16">
                            <a:extLst>
                              <a:ext uri="{A12FA001-AC4F-418D-AE19-62706E023703}">
                                <ahyp:hlinkClr val="tx"/>
                              </a:ext>
                            </a:extLst>
                          </a:hlinkClick>
                        </a:rPr>
                        <a:t>Jordan</a:t>
                      </a:r>
                      <a:r>
                        <a:rPr lang="en-US" sz="1000">
                          <a:solidFill>
                            <a:srgbClr val="222222"/>
                          </a:solidFill>
                          <a:highlight>
                            <a:srgbClr val="FFFFFF"/>
                          </a:highlight>
                        </a:rPr>
                        <a:t> </a:t>
                      </a:r>
                      <a:endParaRPr sz="1000">
                        <a:solidFill>
                          <a:srgbClr val="222222"/>
                        </a:solidFill>
                        <a:highlight>
                          <a:srgbClr val="FFFFFF"/>
                        </a:highlight>
                      </a:endParaRPr>
                    </a:p>
                    <a:p>
                      <a:pPr indent="0" lvl="0" marL="0" rtl="0" algn="l">
                        <a:spcBef>
                          <a:spcPts val="0"/>
                        </a:spcBef>
                        <a:spcAft>
                          <a:spcPts val="0"/>
                        </a:spcAft>
                        <a:buNone/>
                      </a:pPr>
                      <a:r>
                        <a:t/>
                      </a:r>
                      <a:endParaRPr sz="1000">
                        <a:solidFill>
                          <a:srgbClr val="222222"/>
                        </a:solidFill>
                        <a:highlight>
                          <a:srgbClr val="FFFFFF"/>
                        </a:highlight>
                      </a:endParaRPr>
                    </a:p>
                    <a:p>
                      <a:pPr indent="0" lvl="0" marL="0" rtl="0" algn="l">
                        <a:spcBef>
                          <a:spcPts val="0"/>
                        </a:spcBef>
                        <a:spcAft>
                          <a:spcPts val="0"/>
                        </a:spcAft>
                        <a:buNone/>
                      </a:pPr>
                      <a:r>
                        <a:rPr lang="en-US" sz="1000">
                          <a:solidFill>
                            <a:srgbClr val="222222"/>
                          </a:solidFill>
                          <a:highlight>
                            <a:srgbClr val="FFFFFF"/>
                          </a:highlight>
                        </a:rPr>
                        <a:t>“</a:t>
                      </a:r>
                      <a:r>
                        <a:rPr b="1" lang="en-US" sz="1000">
                          <a:solidFill>
                            <a:srgbClr val="222222"/>
                          </a:solidFill>
                          <a:highlight>
                            <a:srgbClr val="FFFFFF"/>
                          </a:highlight>
                        </a:rPr>
                        <a:t>All of the employees are very helpful with finding things for you and helping you find styles you may like.”</a:t>
                      </a:r>
                      <a:r>
                        <a:rPr lang="en-US" sz="1000">
                          <a:solidFill>
                            <a:srgbClr val="222222"/>
                          </a:solidFill>
                          <a:highlight>
                            <a:srgbClr val="FFFFFF"/>
                          </a:highlight>
                        </a:rPr>
                        <a:t> -</a:t>
                      </a:r>
                      <a:r>
                        <a:rPr lang="en-US" sz="1000">
                          <a:solidFill>
                            <a:schemeClr val="dk1"/>
                          </a:solidFill>
                          <a:highlight>
                            <a:srgbClr val="FFFFFF"/>
                          </a:highlight>
                          <a:uFill>
                            <a:noFill/>
                          </a:uFill>
                          <a:hlinkClick r:id="rId17">
                            <a:extLst>
                              <a:ext uri="{A12FA001-AC4F-418D-AE19-62706E023703}">
                                <ahyp:hlinkClr val="tx"/>
                              </a:ext>
                            </a:extLst>
                          </a:hlinkClick>
                        </a:rPr>
                        <a:t>Christian Alvarez</a:t>
                      </a:r>
                      <a:endParaRPr sz="1000">
                        <a:solidFill>
                          <a:srgbClr val="222222"/>
                        </a:solidFill>
                        <a:highlight>
                          <a:srgbClr val="FFFFFF"/>
                        </a:highlight>
                      </a:endParaRPr>
                    </a:p>
                  </a:txBody>
                  <a:tcPr marT="91425" marB="91425" marR="91425" marL="91425"/>
                </a:tc>
                <a:tc>
                  <a:txBody>
                    <a:bodyPr/>
                    <a:lstStyle/>
                    <a:p>
                      <a:pPr indent="0" lvl="0" marL="0" rtl="0" algn="ctr">
                        <a:spcBef>
                          <a:spcPts val="0"/>
                        </a:spcBef>
                        <a:spcAft>
                          <a:spcPts val="0"/>
                        </a:spcAft>
                        <a:buNone/>
                      </a:pPr>
                      <a:r>
                        <a:rPr b="1" lang="en-US" u="sng">
                          <a:latin typeface="Kaushan Script"/>
                          <a:ea typeface="Kaushan Script"/>
                          <a:cs typeface="Kaushan Script"/>
                          <a:sym typeface="Kaushan Script"/>
                        </a:rPr>
                        <a:t>American Eagle </a:t>
                      </a:r>
                      <a:endParaRPr b="1" u="sng">
                        <a:latin typeface="Kaushan Script"/>
                        <a:ea typeface="Kaushan Script"/>
                        <a:cs typeface="Kaushan Script"/>
                        <a:sym typeface="Kaushan Script"/>
                      </a:endParaRPr>
                    </a:p>
                    <a:p>
                      <a:pPr indent="0" lvl="0" marL="0" rtl="0" algn="ctr">
                        <a:spcBef>
                          <a:spcPts val="0"/>
                        </a:spcBef>
                        <a:spcAft>
                          <a:spcPts val="0"/>
                        </a:spcAft>
                        <a:buNone/>
                      </a:pPr>
                      <a:r>
                        <a:t/>
                      </a:r>
                      <a:endParaRPr b="1"/>
                    </a:p>
                    <a:p>
                      <a:pPr indent="0" lvl="0" marL="0" rtl="0" algn="ctr">
                        <a:spcBef>
                          <a:spcPts val="0"/>
                        </a:spcBef>
                        <a:spcAft>
                          <a:spcPts val="0"/>
                        </a:spcAft>
                        <a:buNone/>
                      </a:pPr>
                      <a:r>
                        <a:rPr b="1" lang="en-US"/>
                        <a:t>“</a:t>
                      </a:r>
                      <a:r>
                        <a:rPr b="1" lang="en-US" sz="1000">
                          <a:solidFill>
                            <a:srgbClr val="222222"/>
                          </a:solidFill>
                          <a:highlight>
                            <a:srgbClr val="FFFFFF"/>
                          </a:highlight>
                        </a:rPr>
                        <a:t>It's never a fun experience when the cashier skips you twice for people who are not waiting where the line starts and then tells you after you move to where she is pulling people from to move back to where you just came from! And having more people ahead of you because of this. Get you act together AE</a:t>
                      </a:r>
                      <a:r>
                        <a:rPr lang="en-US" sz="1000">
                          <a:solidFill>
                            <a:srgbClr val="222222"/>
                          </a:solidFill>
                          <a:highlight>
                            <a:srgbClr val="FFFFFF"/>
                          </a:highlight>
                        </a:rPr>
                        <a:t>!” -</a:t>
                      </a:r>
                      <a:r>
                        <a:rPr lang="en-US" sz="1000">
                          <a:solidFill>
                            <a:schemeClr val="dk1"/>
                          </a:solidFill>
                          <a:highlight>
                            <a:srgbClr val="FFFFFF"/>
                          </a:highlight>
                          <a:uFill>
                            <a:noFill/>
                          </a:uFill>
                          <a:hlinkClick r:id="rId18">
                            <a:extLst>
                              <a:ext uri="{A12FA001-AC4F-418D-AE19-62706E023703}">
                                <ahyp:hlinkClr val="tx"/>
                              </a:ext>
                            </a:extLst>
                          </a:hlinkClick>
                        </a:rPr>
                        <a:t>Ben Dungan</a:t>
                      </a:r>
                      <a:endParaRPr sz="1000">
                        <a:solidFill>
                          <a:srgbClr val="222222"/>
                        </a:solidFill>
                        <a:highlight>
                          <a:srgbClr val="FFFFFF"/>
                        </a:highlight>
                      </a:endParaRPr>
                    </a:p>
                    <a:p>
                      <a:pPr indent="0" lvl="0" marL="0" rtl="0" algn="ctr">
                        <a:spcBef>
                          <a:spcPts val="0"/>
                        </a:spcBef>
                        <a:spcAft>
                          <a:spcPts val="0"/>
                        </a:spcAft>
                        <a:buNone/>
                      </a:pPr>
                      <a:r>
                        <a:t/>
                      </a:r>
                      <a:endParaRPr sz="1000">
                        <a:solidFill>
                          <a:srgbClr val="222222"/>
                        </a:solidFill>
                        <a:highlight>
                          <a:srgbClr val="FFFFFF"/>
                        </a:highlight>
                      </a:endParaRPr>
                    </a:p>
                    <a:p>
                      <a:pPr indent="0" lvl="0" marL="0" rtl="0" algn="ctr">
                        <a:spcBef>
                          <a:spcPts val="0"/>
                        </a:spcBef>
                        <a:spcAft>
                          <a:spcPts val="0"/>
                        </a:spcAft>
                        <a:buNone/>
                      </a:pPr>
                      <a:r>
                        <a:rPr lang="en-US" sz="1000">
                          <a:solidFill>
                            <a:srgbClr val="222222"/>
                          </a:solidFill>
                          <a:highlight>
                            <a:srgbClr val="FFFFFF"/>
                          </a:highlight>
                        </a:rPr>
                        <a:t>“</a:t>
                      </a:r>
                      <a:r>
                        <a:rPr b="1" lang="en-US" sz="1000">
                          <a:solidFill>
                            <a:srgbClr val="222222"/>
                          </a:solidFill>
                          <a:highlight>
                            <a:srgbClr val="FFFFFF"/>
                          </a:highlight>
                        </a:rPr>
                        <a:t>The manager is very disrespectful towards customers. He's a bald and fat man. I simply wanted to return a trivial $10 item and he made a big deal out of it. I highly suggest you go to a different american eagle. The one at southpoint is trash.”</a:t>
                      </a:r>
                      <a:r>
                        <a:rPr lang="en-US" sz="1000">
                          <a:solidFill>
                            <a:srgbClr val="222222"/>
                          </a:solidFill>
                          <a:highlight>
                            <a:srgbClr val="FFFFFF"/>
                          </a:highlight>
                        </a:rPr>
                        <a:t> -</a:t>
                      </a:r>
                      <a:r>
                        <a:rPr lang="en-US" sz="1000">
                          <a:solidFill>
                            <a:schemeClr val="dk1"/>
                          </a:solidFill>
                          <a:highlight>
                            <a:srgbClr val="FFFFFF"/>
                          </a:highlight>
                          <a:uFill>
                            <a:noFill/>
                          </a:uFill>
                          <a:hlinkClick r:id="rId19">
                            <a:extLst>
                              <a:ext uri="{A12FA001-AC4F-418D-AE19-62706E023703}">
                                <ahyp:hlinkClr val="tx"/>
                              </a:ext>
                            </a:extLst>
                          </a:hlinkClick>
                        </a:rPr>
                        <a:t>Ronnie Roy</a:t>
                      </a:r>
                      <a:endParaRPr sz="1000">
                        <a:solidFill>
                          <a:srgbClr val="222222"/>
                        </a:solidFill>
                        <a:highlight>
                          <a:srgbClr val="FFFFFF"/>
                        </a:highlight>
                      </a:endParaRPr>
                    </a:p>
                  </a:txBody>
                  <a:tcPr marT="91425" marB="91425" marR="91425" marL="91425"/>
                </a:tc>
              </a:tr>
            </a:tbl>
          </a:graphicData>
        </a:graphic>
      </p:graphicFrame>
      <p:sp>
        <p:nvSpPr>
          <p:cNvPr id="65" name="Google Shape;65;p3"/>
          <p:cNvSpPr/>
          <p:nvPr/>
        </p:nvSpPr>
        <p:spPr>
          <a:xfrm>
            <a:off x="2081338" y="11565675"/>
            <a:ext cx="3383208" cy="3502332"/>
          </a:xfrm>
          <a:prstGeom prst="irregularSeal1">
            <a:avLst/>
          </a:prstGeom>
          <a:solidFill>
            <a:srgbClr val="E6D9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rPr b="1" i="1" lang="en-US">
                <a:latin typeface="Chewy"/>
                <a:ea typeface="Chewy"/>
                <a:cs typeface="Chewy"/>
                <a:sym typeface="Chewy"/>
              </a:rPr>
              <a:t>Would you rather: </a:t>
            </a:r>
            <a:r>
              <a:rPr i="1" lang="en-US">
                <a:latin typeface="Chewy"/>
                <a:ea typeface="Chewy"/>
                <a:cs typeface="Chewy"/>
                <a:sym typeface="Chewy"/>
              </a:rPr>
              <a:t>Repurchase $10 dollar leggings everytime they rip or invest in one good pair?</a:t>
            </a:r>
            <a:endParaRPr i="1">
              <a:latin typeface="Chewy"/>
              <a:ea typeface="Chewy"/>
              <a:cs typeface="Chewy"/>
              <a:sym typeface="Chewy"/>
            </a:endParaRPr>
          </a:p>
        </p:txBody>
      </p:sp>
      <p:pic>
        <p:nvPicPr>
          <p:cNvPr descr="Image result for vs pink sweatsuits" id="66" name="Google Shape;66;p3"/>
          <p:cNvPicPr preferRelativeResize="0"/>
          <p:nvPr/>
        </p:nvPicPr>
        <p:blipFill>
          <a:blip r:embed="rId20">
            <a:alphaModFix/>
          </a:blip>
          <a:stretch>
            <a:fillRect/>
          </a:stretch>
        </p:blipFill>
        <p:spPr>
          <a:xfrm>
            <a:off x="7400863" y="12310075"/>
            <a:ext cx="4617600" cy="3143100"/>
          </a:xfrm>
          <a:prstGeom prst="rect">
            <a:avLst/>
          </a:prstGeom>
          <a:noFill/>
          <a:ln>
            <a:noFill/>
          </a:ln>
        </p:spPr>
      </p:pic>
      <p:sp>
        <p:nvSpPr>
          <p:cNvPr id="67" name="Google Shape;67;p3"/>
          <p:cNvSpPr/>
          <p:nvPr/>
        </p:nvSpPr>
        <p:spPr>
          <a:xfrm>
            <a:off x="19527625" y="6471600"/>
            <a:ext cx="1981200" cy="1553700"/>
          </a:xfrm>
          <a:prstGeom prst="heart">
            <a:avLst/>
          </a:prstGeom>
          <a:solidFill>
            <a:srgbClr val="E6D9FF"/>
          </a:solid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US">
                <a:solidFill>
                  <a:srgbClr val="C4172F"/>
                </a:solidFill>
                <a:latin typeface="Kaushan Script"/>
                <a:ea typeface="Kaushan Script"/>
                <a:cs typeface="Kaushan Script"/>
                <a:sym typeface="Kaushan Script"/>
              </a:rPr>
              <a:t>“</a:t>
            </a:r>
            <a:r>
              <a:rPr b="1" lang="en-US">
                <a:solidFill>
                  <a:srgbClr val="C4172F"/>
                </a:solidFill>
                <a:latin typeface="Kaushan Script"/>
                <a:ea typeface="Kaushan Script"/>
                <a:cs typeface="Kaushan Script"/>
                <a:sym typeface="Kaushan Script"/>
              </a:rPr>
              <a:t>YOU</a:t>
            </a:r>
            <a:r>
              <a:rPr lang="en-US">
                <a:solidFill>
                  <a:srgbClr val="C4172F"/>
                </a:solidFill>
                <a:latin typeface="Kaushan Script"/>
                <a:ea typeface="Kaushan Script"/>
                <a:cs typeface="Kaushan Script"/>
                <a:sym typeface="Kaushan Script"/>
              </a:rPr>
              <a:t> deserve the best of the best. </a:t>
            </a:r>
            <a:r>
              <a:rPr b="1" lang="en-US">
                <a:solidFill>
                  <a:srgbClr val="C4172F"/>
                </a:solidFill>
                <a:latin typeface="Kaushan Script"/>
                <a:ea typeface="Kaushan Script"/>
                <a:cs typeface="Kaushan Script"/>
                <a:sym typeface="Kaushan Script"/>
              </a:rPr>
              <a:t>Go to VS.”</a:t>
            </a:r>
            <a:endParaRPr b="1">
              <a:solidFill>
                <a:srgbClr val="C4172F"/>
              </a:solidFill>
              <a:latin typeface="Kaushan Script"/>
              <a:ea typeface="Kaushan Script"/>
              <a:cs typeface="Kaushan Script"/>
              <a:sym typeface="Kaushan Script"/>
            </a:endParaRPr>
          </a:p>
        </p:txBody>
      </p:sp>
      <p:sp>
        <p:nvSpPr>
          <p:cNvPr id="68" name="Google Shape;68;p3"/>
          <p:cNvSpPr/>
          <p:nvPr/>
        </p:nvSpPr>
        <p:spPr>
          <a:xfrm>
            <a:off x="17348800" y="6479625"/>
            <a:ext cx="1844700" cy="1676400"/>
          </a:xfrm>
          <a:prstGeom prst="heart">
            <a:avLst/>
          </a:prstGeom>
          <a:solidFill>
            <a:srgbClr val="E6D9FF"/>
          </a:solid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sz="1800">
                <a:solidFill>
                  <a:srgbClr val="C4172F"/>
                </a:solidFill>
                <a:latin typeface="Kaushan Script"/>
                <a:ea typeface="Kaushan Script"/>
                <a:cs typeface="Kaushan Script"/>
                <a:sym typeface="Kaushan Script"/>
              </a:rPr>
              <a:t>Wear VS and join the “it” crowd!</a:t>
            </a:r>
            <a:endParaRPr sz="1800">
              <a:solidFill>
                <a:srgbClr val="C4172F"/>
              </a:solidFill>
              <a:latin typeface="Kaushan Script"/>
              <a:ea typeface="Kaushan Script"/>
              <a:cs typeface="Kaushan Script"/>
              <a:sym typeface="Kaushan Script"/>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