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9" r:id="rId3"/>
  </p:sldMasterIdLst>
  <p:notesMasterIdLst>
    <p:notesMasterId r:id="rId4"/>
  </p:notesMasterIdLst>
  <p:sldIdLst>
    <p:sldId id="256" r:id="rId5"/>
    <p:sldId id="257" r:id="rId6"/>
    <p:sldId id="258" r:id="rId7"/>
  </p:sldIdLst>
  <p:sldSz cy="16459200" cx="219456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www.theguardian.com/society/2011/jul/24/war-on-drugs-40-years" TargetMode="External"/><Relationship Id="rId3" Type="http://schemas.openxmlformats.org/officeDocument/2006/relationships/hyperlink" Target="http://www.biztechmagazine.com/article/2014/12/what-it-takes-bring-education-behind-bars" TargetMode="Externa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 name="Shape 25"/>
        <p:cNvGrpSpPr/>
        <p:nvPr/>
      </p:nvGrpSpPr>
      <p:grpSpPr>
        <a:xfrm>
          <a:off x="0" y="0"/>
          <a:ext cx="0" cy="0"/>
          <a:chOff x="0" y="0"/>
          <a:chExt cx="0" cy="0"/>
        </a:xfrm>
      </p:grpSpPr>
      <p:sp>
        <p:nvSpPr>
          <p:cNvPr id="26" name="Google Shape;26;p3: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
        <p:nvSpPr>
          <p:cNvPr id="27" name="Google Shape;27;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7" name="Shape 47"/>
        <p:cNvGrpSpPr/>
        <p:nvPr/>
      </p:nvGrpSpPr>
      <p:grpSpPr>
        <a:xfrm>
          <a:off x="0" y="0"/>
          <a:ext cx="0" cy="0"/>
          <a:chOff x="0" y="0"/>
          <a:chExt cx="0" cy="0"/>
        </a:xfrm>
      </p:grpSpPr>
      <p:sp>
        <p:nvSpPr>
          <p:cNvPr id="48" name="Google Shape;48;g757b0717b1_0_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49" name="Google Shape;49;g757b0717b1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11643f3e7a_7_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11643f3e7a_7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US" u="sng">
                <a:solidFill>
                  <a:schemeClr val="hlink"/>
                </a:solidFill>
                <a:hlinkClick r:id="rId2"/>
              </a:rPr>
              <a:t>https://www.theguardian.com/society/2011/jul/24/war-on-drugs-40-years</a:t>
            </a:r>
            <a:endParaRPr/>
          </a:p>
          <a:p>
            <a:pPr indent="0" lvl="0" marL="0" rtl="0" algn="l">
              <a:spcBef>
                <a:spcPts val="0"/>
              </a:spcBef>
              <a:spcAft>
                <a:spcPts val="0"/>
              </a:spcAft>
              <a:buNone/>
            </a:pPr>
            <a:r>
              <a:t/>
            </a:r>
            <a:endParaRPr/>
          </a:p>
          <a:p>
            <a:pPr indent="0" lvl="0" marL="0" rtl="0" algn="l">
              <a:spcBef>
                <a:spcPts val="0"/>
              </a:spcBef>
              <a:spcAft>
                <a:spcPts val="0"/>
              </a:spcAft>
              <a:buClr>
                <a:schemeClr val="dk1"/>
              </a:buClr>
              <a:buSzPts val="1100"/>
              <a:buFont typeface="Arial"/>
              <a:buNone/>
            </a:pPr>
            <a:r>
              <a:rPr lang="en-US" u="sng">
                <a:solidFill>
                  <a:schemeClr val="hlink"/>
                </a:solidFill>
                <a:hlinkClick r:id="rId3"/>
              </a:rPr>
              <a:t>http://www.biztechmagazine.com/article/2014/12/what-it-takes-bring-education-behind-bars</a:t>
            </a:r>
            <a:endParaRPr>
              <a:solidFill>
                <a:schemeClr val="dk1"/>
              </a:solidFill>
            </a:endParaRPr>
          </a:p>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6&quot; x 48&quot; Poster">
  <p:cSld name="36&quot; x 48&quot; Poster">
    <p:spTree>
      <p:nvGrpSpPr>
        <p:cNvPr id="6" name="Shape 6"/>
        <p:cNvGrpSpPr/>
        <p:nvPr/>
      </p:nvGrpSpPr>
      <p:grpSpPr>
        <a:xfrm>
          <a:off x="0" y="0"/>
          <a:ext cx="0" cy="0"/>
          <a:chOff x="0" y="0"/>
          <a:chExt cx="0" cy="0"/>
        </a:xfrm>
      </p:grpSpPr>
      <p:sp>
        <p:nvSpPr>
          <p:cNvPr id="7" name="Google Shape;7;p2"/>
          <p:cNvSpPr txBox="1"/>
          <p:nvPr>
            <p:ph type="title"/>
          </p:nvPr>
        </p:nvSpPr>
        <p:spPr>
          <a:xfrm>
            <a:off x="348343" y="304800"/>
            <a:ext cx="21248915" cy="1676400"/>
          </a:xfrm>
          <a:prstGeom prst="rect">
            <a:avLst/>
          </a:prstGeom>
          <a:solidFill>
            <a:srgbClr val="C4172F"/>
          </a:solidFill>
          <a:ln cap="flat" cmpd="sng" w="9525">
            <a:solidFill>
              <a:srgbClr val="C4172F"/>
            </a:solidFill>
            <a:prstDash val="solid"/>
            <a:round/>
            <a:headEnd len="sm" w="sm" type="none"/>
            <a:tailEnd len="sm" w="sm" type="none"/>
          </a:ln>
        </p:spPr>
        <p:txBody>
          <a:bodyPr anchorCtr="1" anchor="ctr" bIns="91425" lIns="91425" spcFirstLastPara="1" rIns="91425" wrap="square" tIns="91425">
            <a:noAutofit/>
          </a:bodyPr>
          <a:lstStyle>
            <a:lvl1pPr indent="0" lvl="0" marL="0" marR="0" rtl="0" algn="ctr">
              <a:spcBef>
                <a:spcPts val="0"/>
              </a:spcBef>
              <a:spcAft>
                <a:spcPts val="0"/>
              </a:spcAft>
              <a:buClr>
                <a:schemeClr val="lt1"/>
              </a:buClr>
              <a:buSzPts val="1400"/>
              <a:buFont typeface="Arial"/>
              <a:buNone/>
              <a:defRPr b="1" i="0" sz="3100" u="none" cap="none" strike="noStrike">
                <a:solidFill>
                  <a:schemeClr val="lt1"/>
                </a:solidFill>
                <a:latin typeface="Arial"/>
                <a:ea typeface="Arial"/>
                <a:cs typeface="Arial"/>
                <a:sym typeface="Arial"/>
              </a:defRPr>
            </a:lvl1pPr>
            <a:lvl2pPr indent="0" lvl="1">
              <a:spcBef>
                <a:spcPts val="0"/>
              </a:spcBef>
              <a:spcAft>
                <a:spcPts val="0"/>
              </a:spcAft>
              <a:buSzPts val="1400"/>
              <a:buNone/>
              <a:defRPr sz="1800"/>
            </a:lvl2pPr>
            <a:lvl3pPr indent="0" lvl="2">
              <a:spcBef>
                <a:spcPts val="0"/>
              </a:spcBef>
              <a:spcAft>
                <a:spcPts val="0"/>
              </a:spcAft>
              <a:buSzPts val="1400"/>
              <a:buNone/>
              <a:defRPr sz="1800"/>
            </a:lvl3pPr>
            <a:lvl4pPr indent="0" lvl="3">
              <a:spcBef>
                <a:spcPts val="0"/>
              </a:spcBef>
              <a:spcAft>
                <a:spcPts val="0"/>
              </a:spcAft>
              <a:buSzPts val="1400"/>
              <a:buNone/>
              <a:defRPr sz="1800"/>
            </a:lvl4pPr>
            <a:lvl5pPr indent="0" lvl="4">
              <a:spcBef>
                <a:spcPts val="0"/>
              </a:spcBef>
              <a:spcAft>
                <a:spcPts val="0"/>
              </a:spcAft>
              <a:buSzPts val="1400"/>
              <a:buNone/>
              <a:defRPr sz="1800"/>
            </a:lvl5pPr>
            <a:lvl6pPr indent="0" lvl="5">
              <a:spcBef>
                <a:spcPts val="0"/>
              </a:spcBef>
              <a:spcAft>
                <a:spcPts val="0"/>
              </a:spcAft>
              <a:buSzPts val="1400"/>
              <a:buNone/>
              <a:defRPr sz="1800"/>
            </a:lvl6pPr>
            <a:lvl7pPr indent="0" lvl="6">
              <a:spcBef>
                <a:spcPts val="0"/>
              </a:spcBef>
              <a:spcAft>
                <a:spcPts val="0"/>
              </a:spcAft>
              <a:buSzPts val="1400"/>
              <a:buNone/>
              <a:defRPr sz="1800"/>
            </a:lvl7pPr>
            <a:lvl8pPr indent="0" lvl="7">
              <a:spcBef>
                <a:spcPts val="0"/>
              </a:spcBef>
              <a:spcAft>
                <a:spcPts val="0"/>
              </a:spcAft>
              <a:buSzPts val="1400"/>
              <a:buNone/>
              <a:defRPr sz="1800"/>
            </a:lvl8pPr>
            <a:lvl9pPr indent="0" lvl="8">
              <a:spcBef>
                <a:spcPts val="0"/>
              </a:spcBef>
              <a:spcAft>
                <a:spcPts val="0"/>
              </a:spcAft>
              <a:buSzPts val="1400"/>
              <a:buNone/>
              <a:defRPr sz="1800"/>
            </a:lvl9pPr>
          </a:lstStyle>
          <a:p/>
        </p:txBody>
      </p:sp>
      <p:sp>
        <p:nvSpPr>
          <p:cNvPr id="8" name="Google Shape;8;p2"/>
          <p:cNvSpPr txBox="1"/>
          <p:nvPr>
            <p:ph idx="1" type="body"/>
          </p:nvPr>
        </p:nvSpPr>
        <p:spPr>
          <a:xfrm>
            <a:off x="348343" y="21336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9" name="Google Shape;9;p2"/>
          <p:cNvSpPr txBox="1"/>
          <p:nvPr>
            <p:ph idx="2" type="body"/>
          </p:nvPr>
        </p:nvSpPr>
        <p:spPr>
          <a:xfrm>
            <a:off x="348343" y="2819400"/>
            <a:ext cx="6792685" cy="434340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228600" lvl="1" marL="91440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2pPr>
            <a:lvl3pPr indent="-228600" lvl="2" marL="137160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0" name="Google Shape;10;p2"/>
          <p:cNvSpPr txBox="1"/>
          <p:nvPr>
            <p:ph idx="3" type="body"/>
          </p:nvPr>
        </p:nvSpPr>
        <p:spPr>
          <a:xfrm>
            <a:off x="348343" y="73152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1" name="Google Shape;11;p2"/>
          <p:cNvSpPr txBox="1"/>
          <p:nvPr>
            <p:ph idx="4" type="body"/>
          </p:nvPr>
        </p:nvSpPr>
        <p:spPr>
          <a:xfrm>
            <a:off x="348343" y="8001000"/>
            <a:ext cx="6792685" cy="3657600"/>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2" name="Google Shape;12;p2"/>
          <p:cNvSpPr txBox="1"/>
          <p:nvPr>
            <p:ph idx="5" type="body"/>
          </p:nvPr>
        </p:nvSpPr>
        <p:spPr>
          <a:xfrm>
            <a:off x="348343" y="118110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3" name="Google Shape;13;p2"/>
          <p:cNvSpPr txBox="1"/>
          <p:nvPr>
            <p:ph idx="6" type="body"/>
          </p:nvPr>
        </p:nvSpPr>
        <p:spPr>
          <a:xfrm>
            <a:off x="348343" y="12496800"/>
            <a:ext cx="6792685" cy="3657600"/>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4" name="Google Shape;14;p2"/>
          <p:cNvSpPr txBox="1"/>
          <p:nvPr>
            <p:ph idx="7" type="body"/>
          </p:nvPr>
        </p:nvSpPr>
        <p:spPr>
          <a:xfrm>
            <a:off x="7576458" y="21336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5" name="Google Shape;15;p2"/>
          <p:cNvSpPr txBox="1"/>
          <p:nvPr>
            <p:ph idx="8" type="body"/>
          </p:nvPr>
        </p:nvSpPr>
        <p:spPr>
          <a:xfrm>
            <a:off x="14804572" y="12496800"/>
            <a:ext cx="6792685" cy="3657600"/>
          </a:xfrm>
          <a:prstGeom prst="rect">
            <a:avLst/>
          </a:prstGeom>
          <a:noFill/>
          <a:ln>
            <a:noFill/>
          </a:ln>
        </p:spPr>
        <p:txBody>
          <a:bodyPr anchorCtr="0" anchor="t" bIns="91425" lIns="91425" spcFirstLastPara="1" rIns="91425" wrap="square" tIns="91425">
            <a:noAutofit/>
          </a:bodyPr>
          <a:lstStyle>
            <a:lvl1pPr indent="-317500" lvl="0" marL="4572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6" name="Google Shape;16;p2"/>
          <p:cNvSpPr txBox="1"/>
          <p:nvPr>
            <p:ph idx="9" type="body"/>
          </p:nvPr>
        </p:nvSpPr>
        <p:spPr>
          <a:xfrm>
            <a:off x="14804572" y="21336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7" name="Google Shape;17;p2"/>
          <p:cNvSpPr txBox="1"/>
          <p:nvPr>
            <p:ph idx="13" type="body"/>
          </p:nvPr>
        </p:nvSpPr>
        <p:spPr>
          <a:xfrm>
            <a:off x="14804572" y="2819400"/>
            <a:ext cx="6792685" cy="8839200"/>
          </a:xfrm>
          <a:prstGeom prst="rect">
            <a:avLst/>
          </a:prstGeom>
          <a:noFill/>
          <a:ln>
            <a:noFill/>
          </a:ln>
        </p:spPr>
        <p:txBody>
          <a:bodyPr anchorCtr="0" anchor="t" bIns="91425" lIns="91425" spcFirstLastPara="1" rIns="91425" wrap="square" tIns="91425">
            <a:noAutofit/>
          </a:bodyPr>
          <a:lstStyle>
            <a:lvl1pPr indent="-317500" lvl="0" marL="4572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8" name="Google Shape;18;p2"/>
          <p:cNvSpPr txBox="1"/>
          <p:nvPr>
            <p:ph idx="14" type="body"/>
          </p:nvPr>
        </p:nvSpPr>
        <p:spPr>
          <a:xfrm>
            <a:off x="14804572" y="118110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9" name="Google Shape;19;p2"/>
          <p:cNvSpPr txBox="1"/>
          <p:nvPr>
            <p:ph idx="15" type="body"/>
          </p:nvPr>
        </p:nvSpPr>
        <p:spPr>
          <a:xfrm>
            <a:off x="7576458" y="2819400"/>
            <a:ext cx="6792685" cy="13335001"/>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228600" lvl="1" marL="91440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20" name="Google Shape;20;p2"/>
          <p:cNvSpPr/>
          <p:nvPr>
            <p:ph idx="16" type="pic"/>
          </p:nvPr>
        </p:nvSpPr>
        <p:spPr>
          <a:xfrm>
            <a:off x="609602" y="457200"/>
            <a:ext cx="1567543" cy="1371600"/>
          </a:xfrm>
          <a:prstGeom prst="rect">
            <a:avLst/>
          </a:prstGeom>
          <a:solidFill>
            <a:schemeClr val="lt1"/>
          </a:solidFill>
          <a:ln>
            <a:noFill/>
          </a:ln>
        </p:spPr>
        <p:txBody>
          <a:bodyPr anchorCtr="0" anchor="t" bIns="91425" lIns="91425" spcFirstLastPara="1" rIns="91425" wrap="square" tIns="91425">
            <a:noAutofit/>
          </a:bodyPr>
          <a:lstStyle>
            <a:lvl1pPr indent="0" lvl="0" marL="0" marR="0" rtl="0" algn="l">
              <a:spcBef>
                <a:spcPts val="200"/>
              </a:spcBef>
              <a:spcAft>
                <a:spcPts val="0"/>
              </a:spcAft>
              <a:buClr>
                <a:schemeClr val="dk1"/>
              </a:buClr>
              <a:buSzPts val="1400"/>
              <a:buFont typeface="Arial"/>
              <a:buNone/>
              <a:defRPr b="0" i="0" sz="1000" u="none" cap="none" strike="noStrike">
                <a:solidFill>
                  <a:schemeClr val="dk1"/>
                </a:solidFill>
                <a:latin typeface="Times New Roman"/>
                <a:ea typeface="Times New Roman"/>
                <a:cs typeface="Times New Roman"/>
                <a:sym typeface="Times New Roman"/>
              </a:defRPr>
            </a:lvl1pPr>
            <a:lvl2pPr indent="-555470" lvl="1" marL="141907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443284" lvl="2" marL="2183185"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40258" lvl="3" marL="305645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37231" lvl="4" marL="3929731"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46904" lvl="5" marL="4803005"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43877" lvl="6" marL="567627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40852" lvl="7" marL="6549553"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37826" lvl="8" marL="7422826"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21" name="Google Shape;21;p2"/>
          <p:cNvSpPr/>
          <p:nvPr>
            <p:ph idx="17" type="pic"/>
          </p:nvPr>
        </p:nvSpPr>
        <p:spPr>
          <a:xfrm>
            <a:off x="19855545" y="457200"/>
            <a:ext cx="1567543" cy="1371600"/>
          </a:xfrm>
          <a:prstGeom prst="rect">
            <a:avLst/>
          </a:prstGeom>
          <a:solidFill>
            <a:schemeClr val="lt1"/>
          </a:solidFill>
          <a:ln>
            <a:noFill/>
          </a:ln>
        </p:spPr>
        <p:txBody>
          <a:bodyPr anchorCtr="0" anchor="t" bIns="91425" lIns="91425" spcFirstLastPara="1" rIns="91425" wrap="square" tIns="91425">
            <a:noAutofit/>
          </a:bodyPr>
          <a:lstStyle>
            <a:lvl1pPr indent="0" lvl="0" marL="0" marR="0" rtl="0" algn="l">
              <a:spcBef>
                <a:spcPts val="200"/>
              </a:spcBef>
              <a:spcAft>
                <a:spcPts val="0"/>
              </a:spcAft>
              <a:buClr>
                <a:schemeClr val="dk1"/>
              </a:buClr>
              <a:buSzPts val="1400"/>
              <a:buFont typeface="Arial"/>
              <a:buNone/>
              <a:defRPr b="0" i="0" sz="1000" u="none" cap="none" strike="noStrike">
                <a:solidFill>
                  <a:schemeClr val="dk1"/>
                </a:solidFill>
                <a:latin typeface="Times New Roman"/>
                <a:ea typeface="Times New Roman"/>
                <a:cs typeface="Times New Roman"/>
                <a:sym typeface="Times New Roman"/>
              </a:defRPr>
            </a:lvl1pPr>
            <a:lvl2pPr indent="-555470" lvl="1" marL="141907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443284" lvl="2" marL="2183185"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40258" lvl="3" marL="305645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37231" lvl="4" marL="3929731"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46904" lvl="5" marL="4803005"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43877" lvl="6" marL="567627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40852" lvl="7" marL="6549553"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37826" lvl="8" marL="7422826"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22" name="Google Shape;22;p2"/>
          <p:cNvSpPr/>
          <p:nvPr>
            <p:ph idx="18" type="chart"/>
          </p:nvPr>
        </p:nvSpPr>
        <p:spPr>
          <a:xfrm>
            <a:off x="8098974" y="8077200"/>
            <a:ext cx="5747657" cy="3352800"/>
          </a:xfrm>
          <a:prstGeom prst="rect">
            <a:avLst/>
          </a:prstGeom>
          <a:noFill/>
          <a:ln>
            <a:noFill/>
          </a:ln>
        </p:spPr>
        <p:txBody>
          <a:bodyPr anchorCtr="0" anchor="t" bIns="91425" lIns="91425" spcFirstLastPara="1" rIns="91425" wrap="square" tIns="91425">
            <a:noAutofit/>
          </a:bodyPr>
          <a:lstStyle>
            <a:lvl1pPr indent="0" lvl="0" marL="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555470" lvl="1" marL="141907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443284" lvl="2" marL="2183185"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40258" lvl="3" marL="305645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37231" lvl="4" marL="3929731"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46904" lvl="5" marL="4803005"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43877" lvl="6" marL="567627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40852" lvl="7" marL="6549553"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37826" lvl="8" marL="7422826"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23" name="Google Shape;23;p2"/>
          <p:cNvSpPr/>
          <p:nvPr>
            <p:ph idx="19" type="chart"/>
          </p:nvPr>
        </p:nvSpPr>
        <p:spPr>
          <a:xfrm>
            <a:off x="8098974" y="12268200"/>
            <a:ext cx="5747657" cy="3352800"/>
          </a:xfrm>
          <a:prstGeom prst="rect">
            <a:avLst/>
          </a:prstGeom>
          <a:noFill/>
          <a:ln>
            <a:noFill/>
          </a:ln>
        </p:spPr>
        <p:txBody>
          <a:bodyPr anchorCtr="0" anchor="t" bIns="91425" lIns="91425" spcFirstLastPara="1" rIns="91425" wrap="square" tIns="91425">
            <a:noAutofit/>
          </a:bodyPr>
          <a:lstStyle>
            <a:lvl1pPr indent="0" lvl="0" marL="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555470" lvl="1" marL="141907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443284" lvl="2" marL="2183185"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40258" lvl="3" marL="305645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37231" lvl="4" marL="3929731"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46904" lvl="5" marL="4803005"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43877" lvl="6" marL="567627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40852" lvl="7" marL="6549553"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37826" lvl="8" marL="7422826"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pic>
        <p:nvPicPr>
          <p:cNvPr descr="Logo.jpg" id="24" name="Google Shape;24;p2"/>
          <p:cNvPicPr preferRelativeResize="0"/>
          <p:nvPr/>
        </p:nvPicPr>
        <p:blipFill rotWithShape="1">
          <a:blip r:embed="rId2">
            <a:alphaModFix/>
          </a:blip>
          <a:srcRect b="0" l="0" r="0" t="0"/>
          <a:stretch/>
        </p:blipFill>
        <p:spPr>
          <a:xfrm>
            <a:off x="20269200" y="16208386"/>
            <a:ext cx="1371600" cy="219456"/>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Tree>
  </p:cSld>
  <p:clrMap accent1="accent1" accent2="accent2" accent3="accent3" accent4="accent4" accent5="accent5" accent6="accent6" bg1="lt1" bg2="dk2" tx1="dk1" tx2="lt2" folHlink="folHlink" hlink="hlink"/>
  <p:sldLayoutIdLst>
    <p:sldLayoutId id="2147483648"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jpg"/><Relationship Id="rId4" Type="http://schemas.openxmlformats.org/officeDocument/2006/relationships/image" Target="../media/image1.jpg"/><Relationship Id="rId5" Type="http://schemas.openxmlformats.org/officeDocument/2006/relationships/image" Target="../media/image3.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8" name="Shape 28"/>
        <p:cNvGrpSpPr/>
        <p:nvPr/>
      </p:nvGrpSpPr>
      <p:grpSpPr>
        <a:xfrm>
          <a:off x="0" y="0"/>
          <a:ext cx="0" cy="0"/>
          <a:chOff x="0" y="0"/>
          <a:chExt cx="0" cy="0"/>
        </a:xfrm>
      </p:grpSpPr>
      <p:sp>
        <p:nvSpPr>
          <p:cNvPr id="29" name="Google Shape;29;p3"/>
          <p:cNvSpPr txBox="1"/>
          <p:nvPr>
            <p:ph type="title"/>
          </p:nvPr>
        </p:nvSpPr>
        <p:spPr>
          <a:xfrm>
            <a:off x="272150" y="304800"/>
            <a:ext cx="21325200" cy="1676400"/>
          </a:xfrm>
          <a:prstGeom prst="rect">
            <a:avLst/>
          </a:prstGeom>
          <a:solidFill>
            <a:srgbClr val="E69138"/>
          </a:solidFill>
          <a:ln cap="flat" cmpd="sng" w="9525">
            <a:solidFill>
              <a:srgbClr val="09306B"/>
            </a:solidFill>
            <a:prstDash val="solid"/>
            <a:round/>
            <a:headEnd len="sm" w="sm" type="none"/>
            <a:tailEnd len="sm" w="sm" type="none"/>
          </a:ln>
        </p:spPr>
        <p:txBody>
          <a:bodyPr anchorCtr="1" anchor="ctr" bIns="39175" lIns="78350" spcFirstLastPara="1" rIns="78350" wrap="square" tIns="39175">
            <a:noAutofit/>
          </a:bodyPr>
          <a:lstStyle/>
          <a:p>
            <a:pPr indent="0" lvl="0" marL="0" marR="0" rtl="0" algn="ctr">
              <a:lnSpc>
                <a:spcPct val="100000"/>
              </a:lnSpc>
              <a:spcBef>
                <a:spcPts val="0"/>
              </a:spcBef>
              <a:spcAft>
                <a:spcPts val="0"/>
              </a:spcAft>
              <a:buClr>
                <a:schemeClr val="lt1"/>
              </a:buClr>
              <a:buFont typeface="Arial"/>
              <a:buNone/>
            </a:pPr>
            <a:r>
              <a:rPr lang="en-US" sz="5000">
                <a:solidFill>
                  <a:srgbClr val="0000FF"/>
                </a:solidFill>
              </a:rPr>
              <a:t>Education  in the Prison Industrial Complex</a:t>
            </a:r>
            <a:r>
              <a:rPr b="0" lang="en-US" sz="5000">
                <a:solidFill>
                  <a:srgbClr val="0000FF"/>
                </a:solidFill>
              </a:rPr>
              <a:t> </a:t>
            </a:r>
            <a:r>
              <a:rPr b="0" lang="en-US" sz="4800">
                <a:solidFill>
                  <a:srgbClr val="0000FF"/>
                </a:solidFill>
              </a:rPr>
              <a:t> </a:t>
            </a:r>
            <a:endParaRPr b="0" sz="4800">
              <a:solidFill>
                <a:srgbClr val="0000FF"/>
              </a:solidFill>
            </a:endParaRPr>
          </a:p>
          <a:p>
            <a:pPr indent="0" lvl="0" marL="0" marR="0" rtl="0" algn="ctr">
              <a:lnSpc>
                <a:spcPct val="100000"/>
              </a:lnSpc>
              <a:spcBef>
                <a:spcPts val="0"/>
              </a:spcBef>
              <a:spcAft>
                <a:spcPts val="0"/>
              </a:spcAft>
              <a:buClr>
                <a:schemeClr val="lt1"/>
              </a:buClr>
              <a:buFont typeface="Arial"/>
              <a:buNone/>
            </a:pPr>
            <a:r>
              <a:rPr b="0" lang="en-US" sz="3000">
                <a:solidFill>
                  <a:srgbClr val="0000FF"/>
                </a:solidFill>
              </a:rPr>
              <a:t>Boluwatife Ajasa, Sachdeep Singh, Kyle Brown || Durham School of the Arts &amp; Hillside High School</a:t>
            </a:r>
            <a:endParaRPr b="0" sz="3000">
              <a:solidFill>
                <a:srgbClr val="0000FF"/>
              </a:solidFill>
            </a:endParaRPr>
          </a:p>
        </p:txBody>
      </p:sp>
      <p:sp>
        <p:nvSpPr>
          <p:cNvPr id="30" name="Google Shape;30;p3"/>
          <p:cNvSpPr txBox="1"/>
          <p:nvPr>
            <p:ph idx="1" type="body"/>
          </p:nvPr>
        </p:nvSpPr>
        <p:spPr>
          <a:xfrm>
            <a:off x="265055" y="1981188"/>
            <a:ext cx="6792600" cy="533400"/>
          </a:xfrm>
          <a:prstGeom prst="rect">
            <a:avLst/>
          </a:prstGeom>
          <a:solidFill>
            <a:schemeClr val="accent6"/>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ctr">
              <a:lnSpc>
                <a:spcPct val="100000"/>
              </a:lnSpc>
              <a:spcBef>
                <a:spcPts val="0"/>
              </a:spcBef>
              <a:spcAft>
                <a:spcPts val="0"/>
              </a:spcAft>
              <a:buClr>
                <a:schemeClr val="lt1"/>
              </a:buClr>
              <a:buFont typeface="Arial"/>
              <a:buNone/>
            </a:pPr>
            <a:r>
              <a:rPr lang="en-US" sz="2400">
                <a:solidFill>
                  <a:srgbClr val="0000FF"/>
                </a:solidFill>
              </a:rPr>
              <a:t>Research Question</a:t>
            </a:r>
            <a:endParaRPr sz="2400">
              <a:solidFill>
                <a:srgbClr val="0000FF"/>
              </a:solidFill>
            </a:endParaRPr>
          </a:p>
        </p:txBody>
      </p:sp>
      <p:sp>
        <p:nvSpPr>
          <p:cNvPr id="31" name="Google Shape;31;p3"/>
          <p:cNvSpPr txBox="1"/>
          <p:nvPr>
            <p:ph idx="2" type="body"/>
          </p:nvPr>
        </p:nvSpPr>
        <p:spPr>
          <a:xfrm>
            <a:off x="348425" y="2572213"/>
            <a:ext cx="6792600" cy="1906800"/>
          </a:xfrm>
          <a:prstGeom prst="rect">
            <a:avLst/>
          </a:prstGeom>
          <a:noFill/>
          <a:ln>
            <a:noFill/>
          </a:ln>
        </p:spPr>
        <p:txBody>
          <a:bodyPr anchorCtr="0" anchor="t" bIns="39175" lIns="78350" spcFirstLastPara="1" rIns="78350" wrap="square" tIns="39175">
            <a:noAutofit/>
          </a:bodyPr>
          <a:lstStyle/>
          <a:p>
            <a:pPr indent="0" lvl="0" marL="0" marR="0" rtl="0" algn="l">
              <a:lnSpc>
                <a:spcPct val="100000"/>
              </a:lnSpc>
              <a:spcBef>
                <a:spcPts val="0"/>
              </a:spcBef>
              <a:spcAft>
                <a:spcPts val="0"/>
              </a:spcAft>
              <a:buClr>
                <a:schemeClr val="dk1"/>
              </a:buClr>
              <a:buFont typeface="Arial"/>
              <a:buNone/>
            </a:pPr>
            <a:r>
              <a:rPr lang="en-US" sz="1800"/>
              <a:t>How does the </a:t>
            </a:r>
            <a:r>
              <a:rPr lang="en-US" sz="1800"/>
              <a:t>lack</a:t>
            </a:r>
            <a:r>
              <a:rPr lang="en-US" sz="1800"/>
              <a:t> of education in prison continue the prison industrial complex?</a:t>
            </a:r>
            <a:r>
              <a:rPr b="1" lang="en-US" sz="1800"/>
              <a:t> </a:t>
            </a:r>
            <a:r>
              <a:rPr lang="en-US" sz="1800"/>
              <a:t>An inmate is more likely to find a job and not return to jail/prison if they receive their high school diploma or better. However, we believe that is not attainable to the majority of the population because money is being spent elsewhere. </a:t>
            </a:r>
            <a:endParaRPr sz="1800"/>
          </a:p>
        </p:txBody>
      </p:sp>
      <p:sp>
        <p:nvSpPr>
          <p:cNvPr id="32" name="Google Shape;32;p3"/>
          <p:cNvSpPr txBox="1"/>
          <p:nvPr>
            <p:ph idx="3" type="body"/>
          </p:nvPr>
        </p:nvSpPr>
        <p:spPr>
          <a:xfrm>
            <a:off x="265043" y="4460413"/>
            <a:ext cx="6792600" cy="533400"/>
          </a:xfrm>
          <a:prstGeom prst="rect">
            <a:avLst/>
          </a:prstGeom>
          <a:solidFill>
            <a:schemeClr val="accent6"/>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ctr">
              <a:spcBef>
                <a:spcPts val="0"/>
              </a:spcBef>
              <a:spcAft>
                <a:spcPts val="0"/>
              </a:spcAft>
              <a:buClr>
                <a:schemeClr val="lt1"/>
              </a:buClr>
              <a:buFont typeface="Arial"/>
              <a:buNone/>
            </a:pPr>
            <a:r>
              <a:rPr lang="en-US" sz="2400">
                <a:solidFill>
                  <a:srgbClr val="0000FF"/>
                </a:solidFill>
              </a:rPr>
              <a:t>Background</a:t>
            </a:r>
            <a:endParaRPr b="1" i="0" sz="2400" u="none" cap="none" strike="noStrike">
              <a:solidFill>
                <a:srgbClr val="0000FF"/>
              </a:solidFill>
            </a:endParaRPr>
          </a:p>
        </p:txBody>
      </p:sp>
      <p:sp>
        <p:nvSpPr>
          <p:cNvPr id="33" name="Google Shape;33;p3"/>
          <p:cNvSpPr txBox="1"/>
          <p:nvPr>
            <p:ph idx="4" type="body"/>
          </p:nvPr>
        </p:nvSpPr>
        <p:spPr>
          <a:xfrm>
            <a:off x="265050" y="5070025"/>
            <a:ext cx="6792600" cy="5022300"/>
          </a:xfrm>
          <a:prstGeom prst="rect">
            <a:avLst/>
          </a:prstGeom>
          <a:noFill/>
          <a:ln>
            <a:noFill/>
          </a:ln>
        </p:spPr>
        <p:txBody>
          <a:bodyPr anchorCtr="0" anchor="t" bIns="39175" lIns="78350" spcFirstLastPara="1" rIns="78350" wrap="square" tIns="39175">
            <a:noAutofit/>
          </a:bodyPr>
          <a:lstStyle/>
          <a:p>
            <a:pPr indent="-342900" lvl="0" marL="457200" marR="0" rtl="0" algn="l">
              <a:lnSpc>
                <a:spcPct val="100000"/>
              </a:lnSpc>
              <a:spcBef>
                <a:spcPts val="0"/>
              </a:spcBef>
              <a:spcAft>
                <a:spcPts val="0"/>
              </a:spcAft>
              <a:buSzPts val="1800"/>
              <a:buChar char="●"/>
            </a:pPr>
            <a:r>
              <a:rPr lang="en-US" sz="1800"/>
              <a:t>The word recidivism means a tendency to relapse into criminal behavior </a:t>
            </a:r>
            <a:endParaRPr sz="1800"/>
          </a:p>
          <a:p>
            <a:pPr indent="-342900" lvl="0" marL="457200" marR="0" rtl="0" algn="l">
              <a:lnSpc>
                <a:spcPct val="100000"/>
              </a:lnSpc>
              <a:spcBef>
                <a:spcPts val="0"/>
              </a:spcBef>
              <a:spcAft>
                <a:spcPts val="0"/>
              </a:spcAft>
              <a:buSzPts val="1800"/>
              <a:buChar char="●"/>
            </a:pPr>
            <a:r>
              <a:rPr lang="en-US" sz="1800"/>
              <a:t>The U.S holds 5% of the world population but 25% of the world's prison population</a:t>
            </a:r>
            <a:endParaRPr sz="1800"/>
          </a:p>
          <a:p>
            <a:pPr indent="-342900" lvl="0" marL="457200" marR="0" rtl="0" algn="l">
              <a:lnSpc>
                <a:spcPct val="100000"/>
              </a:lnSpc>
              <a:spcBef>
                <a:spcPts val="0"/>
              </a:spcBef>
              <a:spcAft>
                <a:spcPts val="0"/>
              </a:spcAft>
              <a:buSzPts val="1800"/>
              <a:buChar char="●"/>
            </a:pPr>
            <a:r>
              <a:rPr lang="en-US" sz="1800"/>
              <a:t>Every year 6.8 million adults are incarcerated in the United States.</a:t>
            </a:r>
            <a:endParaRPr sz="1800"/>
          </a:p>
          <a:p>
            <a:pPr indent="-342900" lvl="0" marL="457200" marR="0" rtl="0" algn="l">
              <a:lnSpc>
                <a:spcPct val="100000"/>
              </a:lnSpc>
              <a:spcBef>
                <a:spcPts val="0"/>
              </a:spcBef>
              <a:spcAft>
                <a:spcPts val="0"/>
              </a:spcAft>
              <a:buSzPts val="1800"/>
              <a:buChar char="●"/>
            </a:pPr>
            <a:r>
              <a:rPr lang="en-US" sz="1800"/>
              <a:t> Over 650,000 of those inmates are then released each year without proper education and resources:</a:t>
            </a:r>
            <a:endParaRPr sz="1800"/>
          </a:p>
          <a:p>
            <a:pPr indent="-342900" lvl="1" marL="914400" marR="0" rtl="0" algn="l">
              <a:lnSpc>
                <a:spcPct val="100000"/>
              </a:lnSpc>
              <a:spcBef>
                <a:spcPts val="0"/>
              </a:spcBef>
              <a:spcAft>
                <a:spcPts val="0"/>
              </a:spcAft>
              <a:buSzPts val="1800"/>
              <a:buChar char="○"/>
            </a:pPr>
            <a:r>
              <a:rPr lang="en-US" sz="1800"/>
              <a:t> 56.7% of those inmates return in first year due to the lack of education in prison</a:t>
            </a:r>
            <a:endParaRPr sz="1800"/>
          </a:p>
          <a:p>
            <a:pPr indent="-342900" lvl="1" marL="914400" marR="0" rtl="0" algn="l">
              <a:lnSpc>
                <a:spcPct val="100000"/>
              </a:lnSpc>
              <a:spcBef>
                <a:spcPts val="0"/>
              </a:spcBef>
              <a:spcAft>
                <a:spcPts val="0"/>
              </a:spcAft>
              <a:buSzPts val="1800"/>
              <a:buChar char="○"/>
            </a:pPr>
            <a:r>
              <a:rPr lang="en-US" sz="1800"/>
              <a:t> 67.8% return in 3 years due to the lack of education in prison</a:t>
            </a:r>
            <a:endParaRPr sz="1800"/>
          </a:p>
          <a:p>
            <a:pPr indent="-342900" lvl="1" marL="914400" marR="0" rtl="0" algn="l">
              <a:lnSpc>
                <a:spcPct val="100000"/>
              </a:lnSpc>
              <a:spcBef>
                <a:spcPts val="0"/>
              </a:spcBef>
              <a:spcAft>
                <a:spcPts val="0"/>
              </a:spcAft>
              <a:buSzPts val="1800"/>
              <a:buChar char="○"/>
            </a:pPr>
            <a:r>
              <a:rPr lang="en-US" sz="1800"/>
              <a:t>76.6% return in 5 years due to the lack of education in pri</a:t>
            </a:r>
            <a:r>
              <a:rPr lang="en-US" sz="1800"/>
              <a:t>son</a:t>
            </a:r>
            <a:endParaRPr sz="1800"/>
          </a:p>
          <a:p>
            <a:pPr indent="-342900" lvl="0" marL="457200" marR="0" rtl="0" algn="l">
              <a:lnSpc>
                <a:spcPct val="100000"/>
              </a:lnSpc>
              <a:spcBef>
                <a:spcPts val="0"/>
              </a:spcBef>
              <a:spcAft>
                <a:spcPts val="0"/>
              </a:spcAft>
              <a:buSzPts val="1800"/>
              <a:buChar char="●"/>
            </a:pPr>
            <a:r>
              <a:rPr lang="en-US" sz="1800"/>
              <a:t>African Americans make up 13% of the population but make up 40% of the U.S. incarcerated population </a:t>
            </a:r>
            <a:endParaRPr sz="1800"/>
          </a:p>
          <a:p>
            <a:pPr indent="-342900" lvl="0" marL="457200" marR="0" rtl="0" algn="l">
              <a:lnSpc>
                <a:spcPct val="100000"/>
              </a:lnSpc>
              <a:spcBef>
                <a:spcPts val="0"/>
              </a:spcBef>
              <a:spcAft>
                <a:spcPts val="0"/>
              </a:spcAft>
              <a:buSzPts val="1800"/>
              <a:buChar char="●"/>
            </a:pPr>
            <a:r>
              <a:rPr lang="en-US" sz="1800"/>
              <a:t>Caucasians make up 64% of the population but only makeup 39% of the U.S. incarcerated population  </a:t>
            </a:r>
            <a:endParaRPr sz="1800"/>
          </a:p>
          <a:p>
            <a:pPr indent="-342900" lvl="0" marL="457200" marR="0" rtl="0" algn="l">
              <a:lnSpc>
                <a:spcPct val="100000"/>
              </a:lnSpc>
              <a:spcBef>
                <a:spcPts val="0"/>
              </a:spcBef>
              <a:spcAft>
                <a:spcPts val="0"/>
              </a:spcAft>
              <a:buSzPts val="1800"/>
              <a:buChar char="●"/>
            </a:pPr>
            <a:r>
              <a:rPr lang="en-US" sz="1800"/>
              <a:t>U.S. employers can legally discriminate against an applicant through a background check </a:t>
            </a:r>
            <a:endParaRPr sz="1800"/>
          </a:p>
          <a:p>
            <a:pPr indent="-342900" lvl="0" marL="457200" marR="0" rtl="0" algn="l">
              <a:lnSpc>
                <a:spcPct val="100000"/>
              </a:lnSpc>
              <a:spcBef>
                <a:spcPts val="0"/>
              </a:spcBef>
              <a:spcAft>
                <a:spcPts val="0"/>
              </a:spcAft>
              <a:buSzPts val="1800"/>
              <a:buChar char="●"/>
            </a:pPr>
            <a:r>
              <a:rPr lang="en-US" sz="1800"/>
              <a:t>⅔ of American inmates had a job before being detained  </a:t>
            </a:r>
            <a:endParaRPr sz="1800"/>
          </a:p>
          <a:p>
            <a:pPr indent="-342900" lvl="0" marL="457200" marR="0" rtl="0" algn="l">
              <a:lnSpc>
                <a:spcPct val="100000"/>
              </a:lnSpc>
              <a:spcBef>
                <a:spcPts val="0"/>
              </a:spcBef>
              <a:spcAft>
                <a:spcPts val="0"/>
              </a:spcAft>
              <a:buSzPts val="1800"/>
              <a:buChar char="●"/>
            </a:pPr>
            <a:r>
              <a:rPr lang="en-US" sz="1800"/>
              <a:t>The U.S. has spent at least 1 trillion dollars on the war on drugs since it began in 1971</a:t>
            </a:r>
            <a:endParaRPr sz="1800"/>
          </a:p>
          <a:p>
            <a:pPr indent="-342900" lvl="0" marL="457200" marR="0" rtl="0" algn="l">
              <a:lnSpc>
                <a:spcPct val="100000"/>
              </a:lnSpc>
              <a:spcBef>
                <a:spcPts val="0"/>
              </a:spcBef>
              <a:spcAft>
                <a:spcPts val="0"/>
              </a:spcAft>
              <a:buSzPts val="1800"/>
              <a:buChar char="●"/>
            </a:pPr>
            <a:r>
              <a:rPr lang="en-US" sz="1800"/>
              <a:t>The prison industrial complex has an estimated turnover of 74 billion dollars</a:t>
            </a:r>
            <a:endParaRPr sz="1800"/>
          </a:p>
        </p:txBody>
      </p:sp>
      <p:sp>
        <p:nvSpPr>
          <p:cNvPr id="34" name="Google Shape;34;p3"/>
          <p:cNvSpPr txBox="1"/>
          <p:nvPr>
            <p:ph idx="5" type="body"/>
          </p:nvPr>
        </p:nvSpPr>
        <p:spPr>
          <a:xfrm>
            <a:off x="352368" y="11612600"/>
            <a:ext cx="6792600" cy="533400"/>
          </a:xfrm>
          <a:prstGeom prst="rect">
            <a:avLst/>
          </a:prstGeom>
          <a:solidFill>
            <a:schemeClr val="accent6"/>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ctr">
              <a:spcBef>
                <a:spcPts val="0"/>
              </a:spcBef>
              <a:spcAft>
                <a:spcPts val="0"/>
              </a:spcAft>
              <a:buClr>
                <a:schemeClr val="lt1"/>
              </a:buClr>
              <a:buFont typeface="Arial"/>
              <a:buNone/>
            </a:pPr>
            <a:r>
              <a:rPr lang="en-US" sz="2400">
                <a:solidFill>
                  <a:srgbClr val="0000FF"/>
                </a:solidFill>
              </a:rPr>
              <a:t>Methodology</a:t>
            </a:r>
            <a:endParaRPr b="1" i="0" sz="2400" u="none" cap="none" strike="noStrike">
              <a:solidFill>
                <a:srgbClr val="0000FF"/>
              </a:solidFill>
            </a:endParaRPr>
          </a:p>
        </p:txBody>
      </p:sp>
      <p:sp>
        <p:nvSpPr>
          <p:cNvPr id="35" name="Google Shape;35;p3"/>
          <p:cNvSpPr txBox="1"/>
          <p:nvPr>
            <p:ph idx="6" type="body"/>
          </p:nvPr>
        </p:nvSpPr>
        <p:spPr>
          <a:xfrm>
            <a:off x="336725" y="12315475"/>
            <a:ext cx="6792600" cy="4179000"/>
          </a:xfrm>
          <a:prstGeom prst="rect">
            <a:avLst/>
          </a:prstGeom>
          <a:noFill/>
          <a:ln>
            <a:noFill/>
          </a:ln>
        </p:spPr>
        <p:txBody>
          <a:bodyPr anchorCtr="0" anchor="t" bIns="39175" lIns="78350" spcFirstLastPara="1" rIns="78350" wrap="square" tIns="39175">
            <a:noAutofit/>
          </a:bodyPr>
          <a:lstStyle/>
          <a:p>
            <a:pPr indent="0" lvl="0" marL="0" marR="0" rtl="0" algn="l">
              <a:lnSpc>
                <a:spcPct val="100000"/>
              </a:lnSpc>
              <a:spcBef>
                <a:spcPts val="0"/>
              </a:spcBef>
              <a:spcAft>
                <a:spcPts val="0"/>
              </a:spcAft>
              <a:buClr>
                <a:schemeClr val="dk1"/>
              </a:buClr>
              <a:buSzPts val="1100"/>
              <a:buFont typeface="Arial"/>
              <a:buNone/>
            </a:pPr>
            <a:r>
              <a:rPr lang="en-US" sz="1700"/>
              <a:t>As researchers from the Samuel DuBois Cook Center On Social Equity, we decided to research the topic of Education in Prison. My colleagues and I decided to use Duke Perkins library, a scholarly search engine, graciously provided to us by the directors of the Young Scholars Summer Research Institute.  Through this, we found many articles containing various statistics that correspond to our research question such as the fact that 40% of inmates don't have a high school diploma or a GED.  We were curious about this subject because we wanted to expand our research from last year while incorporating a new element into it.  We decided to add the subject of education because education was a topic that was relevant to our group and to our peers here.  We also decided to do this topic because of all the economic drains the prison industrial complex causes.  The average taxpayer spends $31,286 per inmate which totals, roughly, $39 billion. </a:t>
            </a:r>
            <a:r>
              <a:rPr lang="en-US" sz="1700">
                <a:solidFill>
                  <a:srgbClr val="000000"/>
                </a:solidFill>
              </a:rPr>
              <a:t>After finding articles that aligned with our inquiry question and ensuring that our data was relevant to our hypothesis we began to organize our findings.    </a:t>
            </a:r>
            <a:endParaRPr sz="1700">
              <a:solidFill>
                <a:srgbClr val="000000"/>
              </a:solidFill>
            </a:endParaRPr>
          </a:p>
          <a:p>
            <a:pPr indent="0" lvl="0" marL="0" marR="0" rtl="0" algn="l">
              <a:lnSpc>
                <a:spcPct val="200000"/>
              </a:lnSpc>
              <a:spcBef>
                <a:spcPts val="0"/>
              </a:spcBef>
              <a:spcAft>
                <a:spcPts val="0"/>
              </a:spcAft>
              <a:buClr>
                <a:schemeClr val="dk1"/>
              </a:buClr>
              <a:buSzPts val="1100"/>
              <a:buFont typeface="Arial"/>
              <a:buNone/>
            </a:pPr>
            <a:r>
              <a:t/>
            </a:r>
            <a:endParaRPr b="1" sz="1200"/>
          </a:p>
          <a:p>
            <a:pPr indent="0" lvl="0" marL="0" marR="0" rtl="0" algn="l">
              <a:lnSpc>
                <a:spcPct val="200000"/>
              </a:lnSpc>
              <a:spcBef>
                <a:spcPts val="0"/>
              </a:spcBef>
              <a:spcAft>
                <a:spcPts val="0"/>
              </a:spcAft>
              <a:buClr>
                <a:schemeClr val="dk1"/>
              </a:buClr>
              <a:buFont typeface="Arial"/>
              <a:buNone/>
            </a:pPr>
            <a:r>
              <a:t/>
            </a:r>
            <a:endParaRPr b="1" sz="1200"/>
          </a:p>
        </p:txBody>
      </p:sp>
      <p:sp>
        <p:nvSpPr>
          <p:cNvPr id="36" name="Google Shape;36;p3"/>
          <p:cNvSpPr txBox="1"/>
          <p:nvPr>
            <p:ph idx="7" type="body"/>
          </p:nvPr>
        </p:nvSpPr>
        <p:spPr>
          <a:xfrm>
            <a:off x="7576495" y="2099075"/>
            <a:ext cx="6792600" cy="533400"/>
          </a:xfrm>
          <a:prstGeom prst="rect">
            <a:avLst/>
          </a:prstGeom>
          <a:solidFill>
            <a:schemeClr val="accent6"/>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ctr">
              <a:spcBef>
                <a:spcPts val="0"/>
              </a:spcBef>
              <a:spcAft>
                <a:spcPts val="0"/>
              </a:spcAft>
              <a:buClr>
                <a:schemeClr val="lt1"/>
              </a:buClr>
              <a:buFont typeface="Arial"/>
              <a:buNone/>
            </a:pPr>
            <a:r>
              <a:rPr lang="en-US" sz="2400">
                <a:solidFill>
                  <a:srgbClr val="0000FF"/>
                </a:solidFill>
              </a:rPr>
              <a:t>Data</a:t>
            </a:r>
            <a:endParaRPr b="1" i="0" sz="2400" u="none" cap="none" strike="noStrike">
              <a:solidFill>
                <a:srgbClr val="0000FF"/>
              </a:solidFill>
              <a:latin typeface="Arial"/>
              <a:ea typeface="Arial"/>
              <a:cs typeface="Arial"/>
              <a:sym typeface="Arial"/>
            </a:endParaRPr>
          </a:p>
        </p:txBody>
      </p:sp>
      <p:sp>
        <p:nvSpPr>
          <p:cNvPr id="37" name="Google Shape;37;p3"/>
          <p:cNvSpPr txBox="1"/>
          <p:nvPr>
            <p:ph idx="8" type="body"/>
          </p:nvPr>
        </p:nvSpPr>
        <p:spPr>
          <a:xfrm>
            <a:off x="15048822" y="12344400"/>
            <a:ext cx="6792600" cy="3657600"/>
          </a:xfrm>
          <a:prstGeom prst="rect">
            <a:avLst/>
          </a:prstGeom>
          <a:noFill/>
          <a:ln>
            <a:noFill/>
          </a:ln>
        </p:spPr>
        <p:txBody>
          <a:bodyPr anchorCtr="0" anchor="t" bIns="39175" lIns="78350" spcFirstLastPara="1" rIns="78350" wrap="square" tIns="39175">
            <a:noAutofit/>
          </a:bodyPr>
          <a:lstStyle/>
          <a:p>
            <a:pPr indent="0" lvl="0" marL="0" marR="0" rtl="0" algn="l">
              <a:lnSpc>
                <a:spcPct val="100000"/>
              </a:lnSpc>
              <a:spcBef>
                <a:spcPts val="0"/>
              </a:spcBef>
              <a:spcAft>
                <a:spcPts val="0"/>
              </a:spcAft>
              <a:buClr>
                <a:schemeClr val="dk1"/>
              </a:buClr>
              <a:buSzPts val="1400"/>
              <a:buFont typeface="Arial"/>
              <a:buNone/>
            </a:pPr>
            <a:r>
              <a:rPr lang="en-US" sz="1800"/>
              <a:t>This topic is significant because it helps to bring alive the problem that we have with the  prison education system. </a:t>
            </a:r>
            <a:r>
              <a:rPr lang="en-US" sz="1800">
                <a:solidFill>
                  <a:srgbClr val="000000"/>
                </a:solidFill>
              </a:rPr>
              <a:t>This has been a big problem in the U.S. Due to the lack of education, inmates are more likely to go back to prison.</a:t>
            </a:r>
            <a:r>
              <a:rPr lang="en-US" sz="1800"/>
              <a:t> This is significant because an education can help prisoners to have better jobs and more knowledge. </a:t>
            </a:r>
            <a:r>
              <a:rPr lang="en-US" sz="1800">
                <a:solidFill>
                  <a:srgbClr val="000000"/>
                </a:solidFill>
              </a:rPr>
              <a:t>If inmates have a chance to better educate themselves the return to prison rate will decrease which will make the world a better place for the inmates and for society. </a:t>
            </a:r>
            <a:r>
              <a:rPr lang="en-US" sz="1800"/>
              <a:t>This is significant because with a better education inmates can  get a job so once they are released they can fend for themselves. </a:t>
            </a:r>
            <a:endParaRPr i="0" sz="1800" u="none" cap="none" strike="noStrike">
              <a:solidFill>
                <a:schemeClr val="dk1"/>
              </a:solidFill>
              <a:latin typeface="Times New Roman"/>
              <a:ea typeface="Times New Roman"/>
              <a:cs typeface="Times New Roman"/>
              <a:sym typeface="Times New Roman"/>
            </a:endParaRPr>
          </a:p>
        </p:txBody>
      </p:sp>
      <p:sp>
        <p:nvSpPr>
          <p:cNvPr id="38" name="Google Shape;38;p3"/>
          <p:cNvSpPr txBox="1"/>
          <p:nvPr>
            <p:ph idx="9" type="body"/>
          </p:nvPr>
        </p:nvSpPr>
        <p:spPr>
          <a:xfrm>
            <a:off x="14804572" y="2133600"/>
            <a:ext cx="6792600" cy="533400"/>
          </a:xfrm>
          <a:prstGeom prst="rect">
            <a:avLst/>
          </a:prstGeom>
          <a:solidFill>
            <a:schemeClr val="accent6"/>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ctr">
              <a:spcBef>
                <a:spcPts val="0"/>
              </a:spcBef>
              <a:spcAft>
                <a:spcPts val="0"/>
              </a:spcAft>
              <a:buClr>
                <a:schemeClr val="lt1"/>
              </a:buClr>
              <a:buFont typeface="Arial"/>
              <a:buNone/>
            </a:pPr>
            <a:r>
              <a:rPr lang="en-US" sz="2400">
                <a:solidFill>
                  <a:srgbClr val="0000FF"/>
                </a:solidFill>
              </a:rPr>
              <a:t>Conclusion</a:t>
            </a:r>
            <a:endParaRPr b="1" i="0" sz="2400" u="none" cap="none" strike="noStrike">
              <a:solidFill>
                <a:srgbClr val="0000FF"/>
              </a:solidFill>
            </a:endParaRPr>
          </a:p>
        </p:txBody>
      </p:sp>
      <p:sp>
        <p:nvSpPr>
          <p:cNvPr id="39" name="Google Shape;39;p3"/>
          <p:cNvSpPr txBox="1"/>
          <p:nvPr>
            <p:ph idx="13" type="body"/>
          </p:nvPr>
        </p:nvSpPr>
        <p:spPr>
          <a:xfrm>
            <a:off x="14804572" y="2819400"/>
            <a:ext cx="6792685" cy="8839200"/>
          </a:xfrm>
          <a:prstGeom prst="rect">
            <a:avLst/>
          </a:prstGeom>
          <a:noFill/>
          <a:ln>
            <a:noFill/>
          </a:ln>
        </p:spPr>
        <p:txBody>
          <a:bodyPr anchorCtr="0" anchor="t" bIns="39175" lIns="78350" spcFirstLastPara="1" rIns="78350" wrap="square" tIns="39175">
            <a:noAutofit/>
          </a:bodyPr>
          <a:lstStyle/>
          <a:p>
            <a:pPr indent="0" lvl="0" marL="88900" marR="0" rtl="0" algn="l">
              <a:lnSpc>
                <a:spcPct val="100000"/>
              </a:lnSpc>
              <a:spcBef>
                <a:spcPts val="0"/>
              </a:spcBef>
              <a:spcAft>
                <a:spcPts val="0"/>
              </a:spcAft>
              <a:buClr>
                <a:schemeClr val="dk1"/>
              </a:buClr>
              <a:buSzPts val="1100"/>
              <a:buFont typeface="Arial"/>
              <a:buNone/>
            </a:pPr>
            <a:r>
              <a:rPr lang="en-US" sz="1800"/>
              <a:t>The lack of education inside and out of prison has prevented many inmates from finding a job . Money CNN states that 76% of  inmates found it very difficult for them to find a job because of past problems with the law. Around two out of three inmates are unemployed or underemployed 5 years after being released. Based off of the research, we came to the conclusion that we need to put more money in their education and not put on some useless that will not benefit us as a whole. Some states have already taken part in putting education back in prison like Cumberland Country. We need to give inmates a shot at high school diploma,GED, and e.t.c. To be able to do this we need to work together to make or force prisons.</a:t>
            </a:r>
            <a:endParaRPr sz="1800"/>
          </a:p>
          <a:p>
            <a:pPr indent="0" lvl="0" marL="88900" marR="0" rtl="0" algn="l">
              <a:lnSpc>
                <a:spcPct val="100000"/>
              </a:lnSpc>
              <a:spcBef>
                <a:spcPts val="0"/>
              </a:spcBef>
              <a:spcAft>
                <a:spcPts val="0"/>
              </a:spcAft>
              <a:buClr>
                <a:schemeClr val="dk1"/>
              </a:buClr>
              <a:buSzPts val="1100"/>
              <a:buFont typeface="Arial"/>
              <a:buNone/>
            </a:pPr>
            <a:br>
              <a:rPr b="1" lang="en-US" sz="1800"/>
            </a:br>
            <a:endParaRPr b="1" sz="1800"/>
          </a:p>
          <a:p>
            <a:pPr indent="0" lvl="0" marL="88900" marR="0" rtl="0" algn="l">
              <a:lnSpc>
                <a:spcPct val="200000"/>
              </a:lnSpc>
              <a:spcBef>
                <a:spcPts val="0"/>
              </a:spcBef>
              <a:spcAft>
                <a:spcPts val="0"/>
              </a:spcAft>
              <a:buClr>
                <a:schemeClr val="dk1"/>
              </a:buClr>
              <a:buSzPts val="1400"/>
              <a:buFont typeface="Arial"/>
              <a:buNone/>
            </a:pPr>
            <a:r>
              <a:t/>
            </a:r>
            <a:endParaRPr sz="1200"/>
          </a:p>
          <a:p>
            <a:pPr indent="0" lvl="0" marL="0" marR="0" rtl="0" algn="l">
              <a:lnSpc>
                <a:spcPct val="200000"/>
              </a:lnSpc>
              <a:spcBef>
                <a:spcPts val="0"/>
              </a:spcBef>
              <a:spcAft>
                <a:spcPts val="0"/>
              </a:spcAft>
              <a:buNone/>
            </a:pPr>
            <a:r>
              <a:t/>
            </a:r>
            <a:endParaRPr sz="1200"/>
          </a:p>
          <a:p>
            <a:pPr indent="-342900" lvl="0" marL="457200" marR="0" rtl="0" algn="l">
              <a:lnSpc>
                <a:spcPct val="100000"/>
              </a:lnSpc>
              <a:spcBef>
                <a:spcPts val="0"/>
              </a:spcBef>
              <a:spcAft>
                <a:spcPts val="0"/>
              </a:spcAft>
              <a:buSzPts val="1800"/>
              <a:buChar char="•"/>
            </a:pPr>
            <a:r>
              <a:rPr lang="en-US" sz="1800"/>
              <a:t>There was a 43% reduction in arrests among those who participate in an educational program while incarcerated</a:t>
            </a:r>
            <a:endParaRPr sz="1800"/>
          </a:p>
          <a:p>
            <a:pPr indent="-342900" lvl="0" marL="457200" marR="0" rtl="0" algn="l">
              <a:lnSpc>
                <a:spcPct val="100000"/>
              </a:lnSpc>
              <a:spcBef>
                <a:spcPts val="0"/>
              </a:spcBef>
              <a:spcAft>
                <a:spcPts val="0"/>
              </a:spcAft>
              <a:buSzPts val="1800"/>
              <a:buChar char="•"/>
            </a:pPr>
            <a:r>
              <a:rPr lang="en-US" sz="1800"/>
              <a:t>A 22 year (since 1994) congressional ban on financial aid for prisons</a:t>
            </a:r>
            <a:endParaRPr sz="1800"/>
          </a:p>
          <a:p>
            <a:pPr indent="-342900" lvl="0" marL="457200" marR="0" rtl="0" algn="l">
              <a:lnSpc>
                <a:spcPct val="100000"/>
              </a:lnSpc>
              <a:spcBef>
                <a:spcPts val="0"/>
              </a:spcBef>
              <a:spcAft>
                <a:spcPts val="0"/>
              </a:spcAft>
              <a:buSzPts val="1800"/>
              <a:buChar char="•"/>
            </a:pPr>
            <a:r>
              <a:rPr lang="en-US" sz="1800"/>
              <a:t>President Barack Obama’s administration selected 67 colleges to begin the Second Chance Pell Pilot Program to assist inmates in earning their Associate's and Bachelor's degree</a:t>
            </a:r>
            <a:endParaRPr sz="1800"/>
          </a:p>
          <a:p>
            <a:pPr indent="-342900" lvl="0" marL="457200" marR="0" rtl="0" algn="l">
              <a:lnSpc>
                <a:spcPct val="100000"/>
              </a:lnSpc>
              <a:spcBef>
                <a:spcPts val="0"/>
              </a:spcBef>
              <a:spcAft>
                <a:spcPts val="0"/>
              </a:spcAft>
              <a:buSzPts val="1800"/>
              <a:buChar char="•"/>
            </a:pPr>
            <a:r>
              <a:rPr lang="en-US" sz="1800"/>
              <a:t>Create better college level and high school education programs for prisons because as education increases the chance of being sent to prison decreases</a:t>
            </a:r>
            <a:endParaRPr sz="1800"/>
          </a:p>
          <a:p>
            <a:pPr indent="-342900" lvl="0" marL="457200" marR="0" rtl="0" algn="l">
              <a:lnSpc>
                <a:spcPct val="100000"/>
              </a:lnSpc>
              <a:spcBef>
                <a:spcPts val="0"/>
              </a:spcBef>
              <a:spcAft>
                <a:spcPts val="0"/>
              </a:spcAft>
              <a:buSzPts val="1800"/>
              <a:buChar char="•"/>
            </a:pPr>
            <a:r>
              <a:rPr lang="en-US" sz="1800"/>
              <a:t>The JES (Jail Education Solutions) program created by Brian Hill works to provide tablets for inmates who want to receive an education or vocational skills </a:t>
            </a:r>
            <a:endParaRPr sz="1800"/>
          </a:p>
        </p:txBody>
      </p:sp>
      <p:sp>
        <p:nvSpPr>
          <p:cNvPr id="40" name="Google Shape;40;p3"/>
          <p:cNvSpPr txBox="1"/>
          <p:nvPr>
            <p:ph idx="14" type="body"/>
          </p:nvPr>
        </p:nvSpPr>
        <p:spPr>
          <a:xfrm>
            <a:off x="14956975" y="11452250"/>
            <a:ext cx="6618600" cy="533400"/>
          </a:xfrm>
          <a:prstGeom prst="rect">
            <a:avLst/>
          </a:prstGeom>
          <a:solidFill>
            <a:schemeClr val="accent6"/>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ctr">
              <a:spcBef>
                <a:spcPts val="0"/>
              </a:spcBef>
              <a:spcAft>
                <a:spcPts val="0"/>
              </a:spcAft>
              <a:buClr>
                <a:schemeClr val="lt1"/>
              </a:buClr>
              <a:buFont typeface="Arial"/>
              <a:buNone/>
            </a:pPr>
            <a:r>
              <a:rPr lang="en-US" sz="2400">
                <a:solidFill>
                  <a:srgbClr val="0000FF"/>
                </a:solidFill>
              </a:rPr>
              <a:t>Significance</a:t>
            </a:r>
            <a:endParaRPr b="1" i="0" sz="2400" u="none" cap="none" strike="noStrike">
              <a:solidFill>
                <a:srgbClr val="0000FF"/>
              </a:solidFill>
            </a:endParaRPr>
          </a:p>
        </p:txBody>
      </p:sp>
      <p:sp>
        <p:nvSpPr>
          <p:cNvPr id="41" name="Google Shape;41;p3"/>
          <p:cNvSpPr/>
          <p:nvPr>
            <p:ph idx="19" type="chart"/>
          </p:nvPr>
        </p:nvSpPr>
        <p:spPr>
          <a:xfrm>
            <a:off x="8098974" y="12268200"/>
            <a:ext cx="5747657" cy="3352800"/>
          </a:xfrm>
          <a:prstGeom prst="rect">
            <a:avLst/>
          </a:prstGeom>
          <a:noFill/>
          <a:ln>
            <a:noFill/>
          </a:ln>
        </p:spPr>
        <p:txBody>
          <a:bodyPr anchorCtr="0" anchor="t" bIns="91425" lIns="91425" spcFirstLastPara="1" rIns="91425" wrap="square" tIns="91425">
            <a:noAutofit/>
          </a:bodyPr>
          <a:lstStyle/>
          <a:p>
            <a:pPr indent="0" lvl="0" marL="0" rtl="0" algn="l">
              <a:spcBef>
                <a:spcPts val="280"/>
              </a:spcBef>
              <a:spcAft>
                <a:spcPts val="0"/>
              </a:spcAft>
              <a:buNone/>
            </a:pPr>
            <a:r>
              <a:t/>
            </a:r>
            <a:endParaRPr/>
          </a:p>
        </p:txBody>
      </p:sp>
      <p:pic>
        <p:nvPicPr>
          <p:cNvPr descr="graph.jpg" id="42" name="Google Shape;42;p3"/>
          <p:cNvPicPr preferRelativeResize="0"/>
          <p:nvPr/>
        </p:nvPicPr>
        <p:blipFill>
          <a:blip r:embed="rId3">
            <a:alphaModFix/>
          </a:blip>
          <a:stretch>
            <a:fillRect/>
          </a:stretch>
        </p:blipFill>
        <p:spPr>
          <a:xfrm>
            <a:off x="7654625" y="11452250"/>
            <a:ext cx="6792701" cy="4582674"/>
          </a:xfrm>
          <a:prstGeom prst="rect">
            <a:avLst/>
          </a:prstGeom>
          <a:noFill/>
          <a:ln>
            <a:noFill/>
          </a:ln>
        </p:spPr>
      </p:pic>
      <p:pic>
        <p:nvPicPr>
          <p:cNvPr id="43" name="Google Shape;43;p3"/>
          <p:cNvPicPr preferRelativeResize="0"/>
          <p:nvPr/>
        </p:nvPicPr>
        <p:blipFill>
          <a:blip r:embed="rId4">
            <a:alphaModFix/>
          </a:blip>
          <a:stretch>
            <a:fillRect/>
          </a:stretch>
        </p:blipFill>
        <p:spPr>
          <a:xfrm>
            <a:off x="8073613" y="6660175"/>
            <a:ext cx="5715000" cy="4410075"/>
          </a:xfrm>
          <a:prstGeom prst="rect">
            <a:avLst/>
          </a:prstGeom>
          <a:noFill/>
          <a:ln>
            <a:noFill/>
          </a:ln>
        </p:spPr>
      </p:pic>
      <p:sp>
        <p:nvSpPr>
          <p:cNvPr id="44" name="Google Shape;44;p3"/>
          <p:cNvSpPr txBox="1"/>
          <p:nvPr>
            <p:ph idx="9" type="body"/>
          </p:nvPr>
        </p:nvSpPr>
        <p:spPr>
          <a:xfrm>
            <a:off x="14964150" y="6373813"/>
            <a:ext cx="6618600" cy="533400"/>
          </a:xfrm>
          <a:prstGeom prst="rect">
            <a:avLst/>
          </a:prstGeom>
          <a:solidFill>
            <a:schemeClr val="accent6"/>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ctr">
              <a:spcBef>
                <a:spcPts val="0"/>
              </a:spcBef>
              <a:spcAft>
                <a:spcPts val="0"/>
              </a:spcAft>
              <a:buClr>
                <a:schemeClr val="lt1"/>
              </a:buClr>
              <a:buFont typeface="Arial"/>
              <a:buNone/>
            </a:pPr>
            <a:r>
              <a:rPr lang="en-US" sz="2400">
                <a:solidFill>
                  <a:srgbClr val="0000FF"/>
                </a:solidFill>
              </a:rPr>
              <a:t>Solutions</a:t>
            </a:r>
            <a:endParaRPr b="1" i="0" sz="2400" u="none" cap="none" strike="noStrike">
              <a:solidFill>
                <a:srgbClr val="0000FF"/>
              </a:solidFill>
            </a:endParaRPr>
          </a:p>
        </p:txBody>
      </p:sp>
      <p:pic>
        <p:nvPicPr>
          <p:cNvPr descr="graph (2).jpg" id="45" name="Google Shape;45;p3"/>
          <p:cNvPicPr preferRelativeResize="0"/>
          <p:nvPr/>
        </p:nvPicPr>
        <p:blipFill>
          <a:blip r:embed="rId5">
            <a:alphaModFix/>
          </a:blip>
          <a:stretch>
            <a:fillRect/>
          </a:stretch>
        </p:blipFill>
        <p:spPr>
          <a:xfrm>
            <a:off x="8115300" y="2902749"/>
            <a:ext cx="5715000" cy="4178950"/>
          </a:xfrm>
          <a:prstGeom prst="rect">
            <a:avLst/>
          </a:prstGeom>
          <a:noFill/>
          <a:ln>
            <a:noFill/>
          </a:ln>
        </p:spPr>
      </p:pic>
      <p:sp>
        <p:nvSpPr>
          <p:cNvPr id="46" name="Google Shape;46;p3"/>
          <p:cNvSpPr txBox="1"/>
          <p:nvPr/>
        </p:nvSpPr>
        <p:spPr>
          <a:xfrm>
            <a:off x="15465625" y="2893225"/>
            <a:ext cx="342900" cy="39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0" name="Shape 50"/>
        <p:cNvGrpSpPr/>
        <p:nvPr/>
      </p:nvGrpSpPr>
      <p:grpSpPr>
        <a:xfrm>
          <a:off x="0" y="0"/>
          <a:ext cx="0" cy="0"/>
          <a:chOff x="0" y="0"/>
          <a:chExt cx="0" cy="0"/>
        </a:xfrm>
      </p:grpSpPr>
      <p:sp>
        <p:nvSpPr>
          <p:cNvPr id="51" name="Google Shape;51;p4"/>
          <p:cNvSpPr txBox="1"/>
          <p:nvPr>
            <p:ph type="title"/>
          </p:nvPr>
        </p:nvSpPr>
        <p:spPr>
          <a:xfrm>
            <a:off x="348343" y="304800"/>
            <a:ext cx="21249000" cy="1676400"/>
          </a:xfrm>
          <a:prstGeom prst="rect">
            <a:avLst/>
          </a:prstGeom>
        </p:spPr>
        <p:txBody>
          <a:bodyPr anchorCtr="1" anchor="ctr" bIns="91425" lIns="91425" spcFirstLastPara="1" rIns="91425" wrap="square" tIns="91425">
            <a:noAutofit/>
          </a:bodyPr>
          <a:lstStyle/>
          <a:p>
            <a:pPr indent="0" lvl="0" marL="0" rtl="0" algn="ctr">
              <a:spcBef>
                <a:spcPts val="0"/>
              </a:spcBef>
              <a:spcAft>
                <a:spcPts val="0"/>
              </a:spcAft>
              <a:buNone/>
            </a:pPr>
            <a:r>
              <a:t/>
            </a:r>
            <a:endParaRPr/>
          </a:p>
        </p:txBody>
      </p:sp>
      <p:sp>
        <p:nvSpPr>
          <p:cNvPr id="52" name="Google Shape;52;p4"/>
          <p:cNvSpPr txBox="1"/>
          <p:nvPr>
            <p:ph idx="1" type="body"/>
          </p:nvPr>
        </p:nvSpPr>
        <p:spPr>
          <a:xfrm>
            <a:off x="348343" y="2133600"/>
            <a:ext cx="6792600" cy="533400"/>
          </a:xfrm>
          <a:prstGeom prst="rect">
            <a:avLst/>
          </a:prstGeom>
        </p:spPr>
        <p:txBody>
          <a:bodyPr anchorCtr="0" anchor="t" bIns="91425" lIns="91425" spcFirstLastPara="1" rIns="91425" wrap="square" tIns="91425">
            <a:noAutofit/>
          </a:bodyPr>
          <a:lstStyle/>
          <a:p>
            <a:pPr indent="0" lvl="0" marL="0" rtl="0" algn="l">
              <a:spcBef>
                <a:spcPts val="420"/>
              </a:spcBef>
              <a:spcAft>
                <a:spcPts val="0"/>
              </a:spcAft>
              <a:buNone/>
            </a:pPr>
            <a:r>
              <a:t/>
            </a:r>
            <a:endParaRPr/>
          </a:p>
        </p:txBody>
      </p:sp>
      <p:sp>
        <p:nvSpPr>
          <p:cNvPr id="53" name="Google Shape;53;p4"/>
          <p:cNvSpPr txBox="1"/>
          <p:nvPr>
            <p:ph idx="2" type="body"/>
          </p:nvPr>
        </p:nvSpPr>
        <p:spPr>
          <a:xfrm>
            <a:off x="348343" y="2819400"/>
            <a:ext cx="6792600" cy="4343400"/>
          </a:xfrm>
          <a:prstGeom prst="rect">
            <a:avLst/>
          </a:prstGeom>
        </p:spPr>
        <p:txBody>
          <a:bodyPr anchorCtr="0" anchor="t" bIns="91425" lIns="91425" spcFirstLastPara="1" rIns="91425" wrap="square" tIns="91425">
            <a:noAutofit/>
          </a:bodyPr>
          <a:lstStyle/>
          <a:p>
            <a:pPr indent="0" lvl="0" marL="0" rtl="0" algn="l">
              <a:spcBef>
                <a:spcPts val="280"/>
              </a:spcBef>
              <a:spcAft>
                <a:spcPts val="0"/>
              </a:spcAft>
              <a:buNone/>
            </a:pPr>
            <a:r>
              <a:t/>
            </a:r>
            <a:endParaRPr/>
          </a:p>
        </p:txBody>
      </p:sp>
      <p:sp>
        <p:nvSpPr>
          <p:cNvPr id="54" name="Google Shape;54;p4"/>
          <p:cNvSpPr txBox="1"/>
          <p:nvPr>
            <p:ph idx="3" type="body"/>
          </p:nvPr>
        </p:nvSpPr>
        <p:spPr>
          <a:xfrm>
            <a:off x="348343" y="7315200"/>
            <a:ext cx="6792600" cy="533400"/>
          </a:xfrm>
          <a:prstGeom prst="rect">
            <a:avLst/>
          </a:prstGeom>
        </p:spPr>
        <p:txBody>
          <a:bodyPr anchorCtr="0" anchor="t" bIns="91425" lIns="91425" spcFirstLastPara="1" rIns="91425" wrap="square" tIns="91425">
            <a:noAutofit/>
          </a:bodyPr>
          <a:lstStyle/>
          <a:p>
            <a:pPr indent="0" lvl="0" marL="0" rtl="0" algn="l">
              <a:spcBef>
                <a:spcPts val="420"/>
              </a:spcBef>
              <a:spcAft>
                <a:spcPts val="0"/>
              </a:spcAft>
              <a:buNone/>
            </a:pPr>
            <a:r>
              <a:t/>
            </a:r>
            <a:endParaRPr/>
          </a:p>
        </p:txBody>
      </p:sp>
      <p:sp>
        <p:nvSpPr>
          <p:cNvPr id="55" name="Google Shape;55;p4"/>
          <p:cNvSpPr txBox="1"/>
          <p:nvPr>
            <p:ph idx="4" type="body"/>
          </p:nvPr>
        </p:nvSpPr>
        <p:spPr>
          <a:xfrm>
            <a:off x="348343" y="8001000"/>
            <a:ext cx="6792600" cy="3657600"/>
          </a:xfrm>
          <a:prstGeom prst="rect">
            <a:avLst/>
          </a:prstGeom>
        </p:spPr>
        <p:txBody>
          <a:bodyPr anchorCtr="0" anchor="t" bIns="91425" lIns="91425" spcFirstLastPara="1" rIns="91425" wrap="square" tIns="91425">
            <a:noAutofit/>
          </a:bodyPr>
          <a:lstStyle/>
          <a:p>
            <a:pPr indent="0" lvl="0" marL="0" rtl="0" algn="l">
              <a:spcBef>
                <a:spcPts val="280"/>
              </a:spcBef>
              <a:spcAft>
                <a:spcPts val="0"/>
              </a:spcAft>
              <a:buNone/>
            </a:pPr>
            <a:r>
              <a:t/>
            </a:r>
            <a:endParaRPr/>
          </a:p>
        </p:txBody>
      </p:sp>
      <p:sp>
        <p:nvSpPr>
          <p:cNvPr id="56" name="Google Shape;56;p4"/>
          <p:cNvSpPr txBox="1"/>
          <p:nvPr>
            <p:ph idx="5" type="body"/>
          </p:nvPr>
        </p:nvSpPr>
        <p:spPr>
          <a:xfrm>
            <a:off x="348343" y="11811000"/>
            <a:ext cx="6792600" cy="533400"/>
          </a:xfrm>
          <a:prstGeom prst="rect">
            <a:avLst/>
          </a:prstGeom>
        </p:spPr>
        <p:txBody>
          <a:bodyPr anchorCtr="0" anchor="t" bIns="91425" lIns="91425" spcFirstLastPara="1" rIns="91425" wrap="square" tIns="91425">
            <a:noAutofit/>
          </a:bodyPr>
          <a:lstStyle/>
          <a:p>
            <a:pPr indent="0" lvl="0" marL="0" rtl="0" algn="l">
              <a:spcBef>
                <a:spcPts val="420"/>
              </a:spcBef>
              <a:spcAft>
                <a:spcPts val="0"/>
              </a:spcAft>
              <a:buNone/>
            </a:pPr>
            <a:r>
              <a:t/>
            </a:r>
            <a:endParaRPr/>
          </a:p>
        </p:txBody>
      </p:sp>
      <p:sp>
        <p:nvSpPr>
          <p:cNvPr id="57" name="Google Shape;57;p4"/>
          <p:cNvSpPr txBox="1"/>
          <p:nvPr>
            <p:ph idx="6" type="body"/>
          </p:nvPr>
        </p:nvSpPr>
        <p:spPr>
          <a:xfrm>
            <a:off x="348343" y="12496800"/>
            <a:ext cx="6792600" cy="3657600"/>
          </a:xfrm>
          <a:prstGeom prst="rect">
            <a:avLst/>
          </a:prstGeom>
        </p:spPr>
        <p:txBody>
          <a:bodyPr anchorCtr="0" anchor="t" bIns="91425" lIns="91425" spcFirstLastPara="1" rIns="91425" wrap="square" tIns="91425">
            <a:noAutofit/>
          </a:bodyPr>
          <a:lstStyle/>
          <a:p>
            <a:pPr indent="0" lvl="0" marL="0" rtl="0" algn="l">
              <a:spcBef>
                <a:spcPts val="280"/>
              </a:spcBef>
              <a:spcAft>
                <a:spcPts val="0"/>
              </a:spcAft>
              <a:buNone/>
            </a:pPr>
            <a:r>
              <a:t/>
            </a:r>
            <a:endParaRPr/>
          </a:p>
        </p:txBody>
      </p:sp>
      <p:sp>
        <p:nvSpPr>
          <p:cNvPr id="58" name="Google Shape;58;p4"/>
          <p:cNvSpPr txBox="1"/>
          <p:nvPr>
            <p:ph idx="7" type="body"/>
          </p:nvPr>
        </p:nvSpPr>
        <p:spPr>
          <a:xfrm>
            <a:off x="7576458" y="2133600"/>
            <a:ext cx="6792600" cy="533400"/>
          </a:xfrm>
          <a:prstGeom prst="rect">
            <a:avLst/>
          </a:prstGeom>
        </p:spPr>
        <p:txBody>
          <a:bodyPr anchorCtr="0" anchor="t" bIns="91425" lIns="91425" spcFirstLastPara="1" rIns="91425" wrap="square" tIns="91425">
            <a:noAutofit/>
          </a:bodyPr>
          <a:lstStyle/>
          <a:p>
            <a:pPr indent="0" lvl="0" marL="0" rtl="0" algn="l">
              <a:spcBef>
                <a:spcPts val="420"/>
              </a:spcBef>
              <a:spcAft>
                <a:spcPts val="0"/>
              </a:spcAft>
              <a:buNone/>
            </a:pPr>
            <a:r>
              <a:t/>
            </a:r>
            <a:endParaRPr/>
          </a:p>
        </p:txBody>
      </p:sp>
      <p:sp>
        <p:nvSpPr>
          <p:cNvPr id="59" name="Google Shape;59;p4"/>
          <p:cNvSpPr txBox="1"/>
          <p:nvPr>
            <p:ph idx="8" type="body"/>
          </p:nvPr>
        </p:nvSpPr>
        <p:spPr>
          <a:xfrm>
            <a:off x="14804572" y="12496800"/>
            <a:ext cx="6792600" cy="3657600"/>
          </a:xfrm>
          <a:prstGeom prst="rect">
            <a:avLst/>
          </a:prstGeom>
        </p:spPr>
        <p:txBody>
          <a:bodyPr anchorCtr="0" anchor="t" bIns="91425" lIns="91425" spcFirstLastPara="1" rIns="91425" wrap="square" tIns="91425">
            <a:noAutofit/>
          </a:bodyPr>
          <a:lstStyle/>
          <a:p>
            <a:pPr indent="0" lvl="0" marL="0" rtl="0" algn="l">
              <a:spcBef>
                <a:spcPts val="280"/>
              </a:spcBef>
              <a:spcAft>
                <a:spcPts val="0"/>
              </a:spcAft>
              <a:buNone/>
            </a:pPr>
            <a:r>
              <a:t/>
            </a:r>
            <a:endParaRPr/>
          </a:p>
        </p:txBody>
      </p:sp>
      <p:sp>
        <p:nvSpPr>
          <p:cNvPr id="60" name="Google Shape;60;p4"/>
          <p:cNvSpPr txBox="1"/>
          <p:nvPr>
            <p:ph idx="9" type="body"/>
          </p:nvPr>
        </p:nvSpPr>
        <p:spPr>
          <a:xfrm>
            <a:off x="14804572" y="2133600"/>
            <a:ext cx="6792600" cy="533400"/>
          </a:xfrm>
          <a:prstGeom prst="rect">
            <a:avLst/>
          </a:prstGeom>
        </p:spPr>
        <p:txBody>
          <a:bodyPr anchorCtr="0" anchor="t" bIns="91425" lIns="91425" spcFirstLastPara="1" rIns="91425" wrap="square" tIns="91425">
            <a:noAutofit/>
          </a:bodyPr>
          <a:lstStyle/>
          <a:p>
            <a:pPr indent="0" lvl="0" marL="0" rtl="0" algn="l">
              <a:spcBef>
                <a:spcPts val="420"/>
              </a:spcBef>
              <a:spcAft>
                <a:spcPts val="0"/>
              </a:spcAft>
              <a:buNone/>
            </a:pPr>
            <a:r>
              <a:t/>
            </a:r>
            <a:endParaRPr/>
          </a:p>
        </p:txBody>
      </p:sp>
      <p:sp>
        <p:nvSpPr>
          <p:cNvPr id="61" name="Google Shape;61;p4"/>
          <p:cNvSpPr txBox="1"/>
          <p:nvPr>
            <p:ph idx="13" type="body"/>
          </p:nvPr>
        </p:nvSpPr>
        <p:spPr>
          <a:xfrm>
            <a:off x="14804572" y="2819400"/>
            <a:ext cx="6792600" cy="8839200"/>
          </a:xfrm>
          <a:prstGeom prst="rect">
            <a:avLst/>
          </a:prstGeom>
        </p:spPr>
        <p:txBody>
          <a:bodyPr anchorCtr="0" anchor="t" bIns="91425" lIns="91425" spcFirstLastPara="1" rIns="91425" wrap="square" tIns="91425">
            <a:noAutofit/>
          </a:bodyPr>
          <a:lstStyle/>
          <a:p>
            <a:pPr indent="0" lvl="0" marL="0" rtl="0" algn="l">
              <a:spcBef>
                <a:spcPts val="280"/>
              </a:spcBef>
              <a:spcAft>
                <a:spcPts val="0"/>
              </a:spcAft>
              <a:buNone/>
            </a:pPr>
            <a:r>
              <a:t/>
            </a:r>
            <a:endParaRPr/>
          </a:p>
        </p:txBody>
      </p:sp>
      <p:sp>
        <p:nvSpPr>
          <p:cNvPr id="62" name="Google Shape;62;p4"/>
          <p:cNvSpPr txBox="1"/>
          <p:nvPr>
            <p:ph idx="14" type="body"/>
          </p:nvPr>
        </p:nvSpPr>
        <p:spPr>
          <a:xfrm>
            <a:off x="14804572" y="11811000"/>
            <a:ext cx="6792600" cy="533400"/>
          </a:xfrm>
          <a:prstGeom prst="rect">
            <a:avLst/>
          </a:prstGeom>
        </p:spPr>
        <p:txBody>
          <a:bodyPr anchorCtr="0" anchor="t" bIns="91425" lIns="91425" spcFirstLastPara="1" rIns="91425" wrap="square" tIns="91425">
            <a:noAutofit/>
          </a:bodyPr>
          <a:lstStyle/>
          <a:p>
            <a:pPr indent="0" lvl="0" marL="0" rtl="0" algn="l">
              <a:spcBef>
                <a:spcPts val="420"/>
              </a:spcBef>
              <a:spcAft>
                <a:spcPts val="0"/>
              </a:spcAft>
              <a:buNone/>
            </a:pPr>
            <a:r>
              <a:t/>
            </a:r>
            <a:endParaRPr/>
          </a:p>
        </p:txBody>
      </p:sp>
      <p:sp>
        <p:nvSpPr>
          <p:cNvPr id="63" name="Google Shape;63;p4"/>
          <p:cNvSpPr txBox="1"/>
          <p:nvPr>
            <p:ph idx="15" type="body"/>
          </p:nvPr>
        </p:nvSpPr>
        <p:spPr>
          <a:xfrm>
            <a:off x="7576458" y="2819400"/>
            <a:ext cx="6792600" cy="13335000"/>
          </a:xfrm>
          <a:prstGeom prst="rect">
            <a:avLst/>
          </a:prstGeom>
        </p:spPr>
        <p:txBody>
          <a:bodyPr anchorCtr="0" anchor="t" bIns="91425" lIns="91425" spcFirstLastPara="1" rIns="91425" wrap="square" tIns="91425">
            <a:noAutofit/>
          </a:bodyPr>
          <a:lstStyle/>
          <a:p>
            <a:pPr indent="0" lvl="0" marL="0" rtl="0" algn="l">
              <a:spcBef>
                <a:spcPts val="280"/>
              </a:spcBef>
              <a:spcAft>
                <a:spcPts val="0"/>
              </a:spcAft>
              <a:buNone/>
            </a:pPr>
            <a:r>
              <a:t/>
            </a:r>
            <a:endParaRPr/>
          </a:p>
        </p:txBody>
      </p:sp>
      <p:sp>
        <p:nvSpPr>
          <p:cNvPr id="64" name="Google Shape;64;p4"/>
          <p:cNvSpPr/>
          <p:nvPr>
            <p:ph idx="16" type="pic"/>
          </p:nvPr>
        </p:nvSpPr>
        <p:spPr>
          <a:xfrm>
            <a:off x="609602" y="457200"/>
            <a:ext cx="1567500" cy="1371600"/>
          </a:xfrm>
          <a:prstGeom prst="rect">
            <a:avLst/>
          </a:prstGeom>
        </p:spPr>
        <p:txBody>
          <a:bodyPr anchorCtr="0" anchor="t" bIns="91425" lIns="91425" spcFirstLastPara="1" rIns="91425" wrap="square" tIns="91425">
            <a:noAutofit/>
          </a:bodyPr>
          <a:lstStyle/>
          <a:p>
            <a:pPr indent="0" lvl="0" marL="0" rtl="0" algn="l">
              <a:spcBef>
                <a:spcPts val="200"/>
              </a:spcBef>
              <a:spcAft>
                <a:spcPts val="0"/>
              </a:spcAft>
              <a:buNone/>
            </a:pPr>
            <a:r>
              <a:t/>
            </a:r>
            <a:endParaRPr/>
          </a:p>
        </p:txBody>
      </p:sp>
      <p:sp>
        <p:nvSpPr>
          <p:cNvPr id="65" name="Google Shape;65;p4"/>
          <p:cNvSpPr/>
          <p:nvPr>
            <p:ph idx="17" type="pic"/>
          </p:nvPr>
        </p:nvSpPr>
        <p:spPr>
          <a:xfrm>
            <a:off x="19855545" y="457200"/>
            <a:ext cx="1567500" cy="1371600"/>
          </a:xfrm>
          <a:prstGeom prst="rect">
            <a:avLst/>
          </a:prstGeom>
        </p:spPr>
        <p:txBody>
          <a:bodyPr anchorCtr="0" anchor="t" bIns="91425" lIns="91425" spcFirstLastPara="1" rIns="91425" wrap="square" tIns="91425">
            <a:noAutofit/>
          </a:bodyPr>
          <a:lstStyle/>
          <a:p>
            <a:pPr indent="0" lvl="0" marL="0" rtl="0" algn="l">
              <a:spcBef>
                <a:spcPts val="200"/>
              </a:spcBef>
              <a:spcAft>
                <a:spcPts val="0"/>
              </a:spcAft>
              <a:buNone/>
            </a:pPr>
            <a:r>
              <a:t/>
            </a:r>
            <a:endParaRPr/>
          </a:p>
        </p:txBody>
      </p:sp>
      <p:sp>
        <p:nvSpPr>
          <p:cNvPr id="66" name="Google Shape;66;p4"/>
          <p:cNvSpPr/>
          <p:nvPr>
            <p:ph idx="18" type="chart"/>
          </p:nvPr>
        </p:nvSpPr>
        <p:spPr>
          <a:xfrm>
            <a:off x="8098974" y="8077200"/>
            <a:ext cx="5747700" cy="3352800"/>
          </a:xfrm>
          <a:prstGeom prst="rect">
            <a:avLst/>
          </a:prstGeom>
        </p:spPr>
        <p:txBody>
          <a:bodyPr anchorCtr="0" anchor="t" bIns="91425" lIns="91425" spcFirstLastPara="1" rIns="91425" wrap="square" tIns="91425">
            <a:noAutofit/>
          </a:bodyPr>
          <a:lstStyle/>
          <a:p>
            <a:pPr indent="0" lvl="0" marL="0" rtl="0" algn="l">
              <a:spcBef>
                <a:spcPts val="280"/>
              </a:spcBef>
              <a:spcAft>
                <a:spcPts val="0"/>
              </a:spcAft>
              <a:buNone/>
            </a:pPr>
            <a:r>
              <a:t/>
            </a:r>
            <a:endParaRPr/>
          </a:p>
        </p:txBody>
      </p:sp>
      <p:sp>
        <p:nvSpPr>
          <p:cNvPr id="67" name="Google Shape;67;p4"/>
          <p:cNvSpPr/>
          <p:nvPr>
            <p:ph idx="19" type="chart"/>
          </p:nvPr>
        </p:nvSpPr>
        <p:spPr>
          <a:xfrm>
            <a:off x="8098974" y="12268200"/>
            <a:ext cx="5747700" cy="3352800"/>
          </a:xfrm>
          <a:prstGeom prst="rect">
            <a:avLst/>
          </a:prstGeom>
        </p:spPr>
        <p:txBody>
          <a:bodyPr anchorCtr="0" anchor="t" bIns="91425" lIns="91425" spcFirstLastPara="1" rIns="91425" wrap="square" tIns="91425">
            <a:noAutofit/>
          </a:bodyPr>
          <a:lstStyle/>
          <a:p>
            <a:pPr indent="0" lvl="0" marL="0" rtl="0" algn="l">
              <a:spcBef>
                <a:spcPts val="280"/>
              </a:spcBef>
              <a:spcAft>
                <a:spcPts val="0"/>
              </a:spcAft>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5"/>
          <p:cNvSpPr txBox="1"/>
          <p:nvPr>
            <p:ph idx="8" type="body"/>
          </p:nvPr>
        </p:nvSpPr>
        <p:spPr>
          <a:xfrm>
            <a:off x="25675" y="1837350"/>
            <a:ext cx="21945600" cy="14630400"/>
          </a:xfrm>
          <a:prstGeom prst="rect">
            <a:avLst/>
          </a:prstGeom>
        </p:spPr>
        <p:txBody>
          <a:bodyPr anchorCtr="0" anchor="t" bIns="91425" lIns="91425" spcFirstLastPara="1" rIns="91425" wrap="square" tIns="91425">
            <a:noAutofit/>
          </a:bodyPr>
          <a:lstStyle/>
          <a:p>
            <a:pPr indent="0" lvl="0" marL="0" rtl="0" algn="l">
              <a:lnSpc>
                <a:spcPct val="200000"/>
              </a:lnSpc>
              <a:spcBef>
                <a:spcPts val="280"/>
              </a:spcBef>
              <a:spcAft>
                <a:spcPts val="0"/>
              </a:spcAft>
              <a:buNone/>
            </a:pPr>
            <a:r>
              <a:rPr lang="en-US"/>
              <a:t>Works Cited</a:t>
            </a:r>
            <a:br>
              <a:rPr lang="en-US"/>
            </a:br>
            <a:r>
              <a:rPr lang="en-US"/>
              <a:t>Findings, Key. Employment after Prison: A Longitudinal Study of Releasees in Three States (n.d.): n. pag. URBAN INSTITUTE Justice Policy Center. Oct. 2008. Web. 26 July 2016.</a:t>
            </a:r>
            <a:br>
              <a:rPr lang="en-US"/>
            </a:br>
            <a:r>
              <a:rPr lang="en-US"/>
              <a:t>"Helping Ex-Prisoners Find Jobs - Prison Fellowship." Prison Fellowship. N.p., n.d. Web. 26 July 2016.</a:t>
            </a:r>
            <a:br>
              <a:rPr lang="en-US"/>
            </a:br>
            <a:r>
              <a:rPr lang="en-US"/>
              <a:t>"Money CNN." N.p., n.d. Web. 26 July 2016.</a:t>
            </a:r>
            <a:br>
              <a:rPr lang="en-US"/>
            </a:br>
            <a:r>
              <a:rPr lang="en-US"/>
              <a:t>Santora, Marc. "City’s Annual Cost Per Inmate Is $168,000, Study Finds." The New York Times. The New York Times, 23 Aug. 2013. Web. 26 July 2016. </a:t>
            </a:r>
            <a:endParaRPr/>
          </a:p>
          <a:p>
            <a:pPr indent="-566055" lvl="0" marL="654955" rtl="0" algn="l">
              <a:lnSpc>
                <a:spcPct val="200000"/>
              </a:lnSpc>
              <a:spcBef>
                <a:spcPts val="280"/>
              </a:spcBef>
              <a:spcAft>
                <a:spcPts val="0"/>
              </a:spcAft>
              <a:buNone/>
            </a:pPr>
            <a:r>
              <a:rPr lang="en-US"/>
              <a:t>	 "Our Purpose." PrisonEducation.com. N.p., n.d. Web. 27 July 2016. </a:t>
            </a:r>
            <a:endParaRPr/>
          </a:p>
          <a:p>
            <a:pPr indent="-566055" lvl="0" marL="654955" rtl="0" algn="l">
              <a:lnSpc>
                <a:spcPct val="200000"/>
              </a:lnSpc>
              <a:spcBef>
                <a:spcPts val="280"/>
              </a:spcBef>
              <a:spcAft>
                <a:spcPts val="0"/>
              </a:spcAft>
              <a:buNone/>
            </a:pPr>
            <a:r>
              <a:rPr lang="en-US"/>
              <a:t>	 "</a:t>
            </a:r>
            <a:r>
              <a:rPr lang="en-US"/>
              <a:t>Education for Prisoners, Inmate Locator &amp; Job Training</a:t>
            </a:r>
            <a:r>
              <a:rPr lang="en-US"/>
              <a:t>." PrisonEducation.com. N.p., n.d. Web. 27 July 2016. </a:t>
            </a:r>
            <a:endParaRPr/>
          </a:p>
          <a:p>
            <a:pPr indent="-566055" lvl="0" marL="654955" rtl="0" algn="l">
              <a:lnSpc>
                <a:spcPct val="200000"/>
              </a:lnSpc>
              <a:spcBef>
                <a:spcPts val="280"/>
              </a:spcBef>
              <a:spcAft>
                <a:spcPts val="0"/>
              </a:spcAft>
              <a:buNone/>
            </a:pPr>
            <a:r>
              <a:rPr lang="en-US"/>
              <a:t>	Merriam-Webster. Merriam-Webster, n.d. Web. 27 July 2016.  </a:t>
            </a:r>
            <a:endParaRPr/>
          </a:p>
          <a:p>
            <a:pPr indent="-566055" lvl="0" marL="1112155" rtl="0" algn="l">
              <a:lnSpc>
                <a:spcPct val="200000"/>
              </a:lnSpc>
              <a:spcBef>
                <a:spcPts val="280"/>
              </a:spcBef>
              <a:spcAft>
                <a:spcPts val="0"/>
              </a:spcAft>
              <a:buNone/>
            </a:pPr>
            <a:r>
              <a:rPr lang="en-US" sz="1100">
                <a:latin typeface="Arial"/>
                <a:ea typeface="Arial"/>
                <a:cs typeface="Arial"/>
                <a:sym typeface="Arial"/>
              </a:rPr>
              <a:t> "The Effect of Education on Crime: Evidence from Prison Inmates, Arrests, and Self-Reports." </a:t>
            </a:r>
            <a:r>
              <a:rPr i="1" lang="en-US" sz="1100">
                <a:latin typeface="Arial"/>
                <a:ea typeface="Arial"/>
                <a:cs typeface="Arial"/>
                <a:sym typeface="Arial"/>
              </a:rPr>
              <a:t>Latest TOC RSS</a:t>
            </a:r>
            <a:r>
              <a:rPr lang="en-US" sz="1100">
                <a:latin typeface="Arial"/>
                <a:ea typeface="Arial"/>
                <a:cs typeface="Arial"/>
                <a:sym typeface="Arial"/>
              </a:rPr>
              <a:t>. N.p., n.d. Web. 27 July 2016.  </a:t>
            </a:r>
            <a:endParaRPr sz="1100">
              <a:latin typeface="Arial"/>
              <a:ea typeface="Arial"/>
              <a:cs typeface="Arial"/>
              <a:sym typeface="Arial"/>
            </a:endParaRPr>
          </a:p>
          <a:p>
            <a:pPr indent="-566055" lvl="0" marL="1112155" rtl="0" algn="l">
              <a:lnSpc>
                <a:spcPct val="200000"/>
              </a:lnSpc>
              <a:spcBef>
                <a:spcPts val="280"/>
              </a:spcBef>
              <a:spcAft>
                <a:spcPts val="0"/>
              </a:spcAft>
              <a:buNone/>
            </a:pPr>
            <a:r>
              <a:rPr lang="en-US" sz="1100">
                <a:latin typeface="Arial"/>
                <a:ea typeface="Arial"/>
                <a:cs typeface="Arial"/>
                <a:sym typeface="Arial"/>
              </a:rPr>
              <a:t> "Education and Correctional Population." </a:t>
            </a:r>
            <a:r>
              <a:rPr i="1" lang="en-US" sz="1100">
                <a:latin typeface="Arial"/>
                <a:ea typeface="Arial"/>
                <a:cs typeface="Arial"/>
                <a:sym typeface="Arial"/>
              </a:rPr>
              <a:t>Special Report</a:t>
            </a:r>
            <a:r>
              <a:rPr lang="en-US" sz="1100">
                <a:latin typeface="Arial"/>
                <a:ea typeface="Arial"/>
                <a:cs typeface="Arial"/>
                <a:sym typeface="Arial"/>
              </a:rPr>
              <a:t>. Bureau of Justice, n.d. Web. 7 July 16.  </a:t>
            </a:r>
            <a:endParaRPr sz="1100">
              <a:latin typeface="Arial"/>
              <a:ea typeface="Arial"/>
              <a:cs typeface="Arial"/>
              <a:sym typeface="Arial"/>
            </a:endParaRPr>
          </a:p>
          <a:p>
            <a:pPr indent="-566055" lvl="0" marL="1112155" rtl="0" algn="l">
              <a:lnSpc>
                <a:spcPct val="200000"/>
              </a:lnSpc>
              <a:spcBef>
                <a:spcPts val="280"/>
              </a:spcBef>
              <a:spcAft>
                <a:spcPts val="0"/>
              </a:spcAft>
              <a:buNone/>
            </a:pPr>
            <a:r>
              <a:rPr lang="en-US" sz="1100">
                <a:latin typeface="Arial"/>
                <a:ea typeface="Arial"/>
                <a:cs typeface="Arial"/>
                <a:sym typeface="Arial"/>
              </a:rPr>
              <a:t> Mckinley, Jesse, and James C. Mckinley. "Cuomo Proposes Higher-Education Initiative in New York Prisons." </a:t>
            </a:r>
            <a:r>
              <a:rPr i="1" lang="en-US" sz="1100">
                <a:latin typeface="Arial"/>
                <a:ea typeface="Arial"/>
                <a:cs typeface="Arial"/>
                <a:sym typeface="Arial"/>
              </a:rPr>
              <a:t>The New York Times</a:t>
            </a:r>
            <a:r>
              <a:rPr lang="en-US" sz="1100">
                <a:latin typeface="Arial"/>
                <a:ea typeface="Arial"/>
                <a:cs typeface="Arial"/>
                <a:sym typeface="Arial"/>
              </a:rPr>
              <a:t>. The New York Times, 2016. Web. 27 July 2016. </a:t>
            </a:r>
            <a:endParaRPr sz="1100">
              <a:latin typeface="Arial"/>
              <a:ea typeface="Arial"/>
              <a:cs typeface="Arial"/>
              <a:sym typeface="Arial"/>
            </a:endParaRPr>
          </a:p>
          <a:p>
            <a:pPr indent="-566055" lvl="0" marL="1112155" rtl="0" algn="l">
              <a:lnSpc>
                <a:spcPct val="200000"/>
              </a:lnSpc>
              <a:spcBef>
                <a:spcPts val="280"/>
              </a:spcBef>
              <a:spcAft>
                <a:spcPts val="0"/>
              </a:spcAft>
              <a:buClr>
                <a:schemeClr val="dk1"/>
              </a:buClr>
              <a:buSzPts val="1100"/>
              <a:buFont typeface="Arial"/>
              <a:buNone/>
            </a:pPr>
            <a:r>
              <a:t/>
            </a:r>
            <a:endParaRPr sz="1100">
              <a:latin typeface="Arial"/>
              <a:ea typeface="Arial"/>
              <a:cs typeface="Arial"/>
              <a:sym typeface="Arial"/>
            </a:endParaRPr>
          </a:p>
          <a:p>
            <a:pPr indent="-566055" lvl="0" marL="654955" rtl="0" algn="l">
              <a:lnSpc>
                <a:spcPct val="200000"/>
              </a:lnSpc>
              <a:spcBef>
                <a:spcPts val="280"/>
              </a:spcBef>
              <a:spcAft>
                <a:spcPts val="0"/>
              </a:spcAft>
              <a:buNone/>
            </a:pPr>
            <a:r>
              <a:t/>
            </a:r>
            <a:endParaRPr sz="1100">
              <a:latin typeface="Arial"/>
              <a:ea typeface="Arial"/>
              <a:cs typeface="Arial"/>
              <a:sym typeface="Arial"/>
            </a:endParaRPr>
          </a:p>
          <a:p>
            <a:pPr indent="-566055" lvl="0" marL="654955" rtl="0" algn="l">
              <a:lnSpc>
                <a:spcPct val="200000"/>
              </a:lnSpc>
              <a:spcBef>
                <a:spcPts val="280"/>
              </a:spcBef>
              <a:spcAft>
                <a:spcPts val="0"/>
              </a:spcAft>
              <a:buNone/>
            </a:pPr>
            <a:r>
              <a:t/>
            </a:r>
            <a:endParaRPr/>
          </a:p>
          <a:p>
            <a:pPr indent="-566055" lvl="0" marL="654955" rtl="0" algn="l">
              <a:lnSpc>
                <a:spcPct val="200000"/>
              </a:lnSpc>
              <a:spcBef>
                <a:spcPts val="280"/>
              </a:spcBef>
              <a:spcAft>
                <a:spcPts val="0"/>
              </a:spcAft>
              <a:buNone/>
            </a:pPr>
            <a:r>
              <a:t/>
            </a:r>
            <a:endParaRPr/>
          </a:p>
          <a:p>
            <a:pPr indent="-566055" lvl="0" marL="654955" rtl="0" algn="l">
              <a:lnSpc>
                <a:spcPct val="200000"/>
              </a:lnSpc>
              <a:spcBef>
                <a:spcPts val="280"/>
              </a:spcBef>
              <a:spcAft>
                <a:spcPts val="0"/>
              </a:spcAft>
              <a:buNone/>
            </a:pPr>
            <a:r>
              <a:t/>
            </a:r>
            <a:endParaRPr/>
          </a:p>
          <a:p>
            <a:pPr indent="-566055" lvl="0" marL="654955" rtl="0" algn="l">
              <a:lnSpc>
                <a:spcPct val="200000"/>
              </a:lnSpc>
              <a:spcBef>
                <a:spcPts val="280"/>
              </a:spcBef>
              <a:spcAft>
                <a:spcPts val="0"/>
              </a:spcAft>
              <a:buNone/>
            </a:pPr>
            <a:r>
              <a:t/>
            </a:r>
            <a:endParaRPr/>
          </a:p>
        </p:txBody>
      </p:sp>
      <p:sp>
        <p:nvSpPr>
          <p:cNvPr id="73" name="Google Shape;73;p5"/>
          <p:cNvSpPr txBox="1"/>
          <p:nvPr>
            <p:ph idx="14" type="body"/>
          </p:nvPr>
        </p:nvSpPr>
        <p:spPr>
          <a:xfrm>
            <a:off x="0" y="0"/>
            <a:ext cx="21945600" cy="1828800"/>
          </a:xfrm>
          <a:prstGeom prst="rect">
            <a:avLst/>
          </a:prstGeom>
        </p:spPr>
        <p:txBody>
          <a:bodyPr anchorCtr="0" anchor="t" bIns="91425" lIns="91425" spcFirstLastPara="1" rIns="91425" wrap="square" tIns="91425">
            <a:noAutofit/>
          </a:bodyPr>
          <a:lstStyle/>
          <a:p>
            <a:pPr indent="0" lvl="0" marL="0" rtl="0" algn="l">
              <a:spcBef>
                <a:spcPts val="420"/>
              </a:spcBef>
              <a:spcAft>
                <a:spcPts val="0"/>
              </a:spcAft>
              <a:buNone/>
            </a:pPr>
            <a:r>
              <a:t/>
            </a:r>
            <a:endParaRPr/>
          </a:p>
        </p:txBody>
      </p:sp>
      <p:sp>
        <p:nvSpPr>
          <p:cNvPr id="74" name="Google Shape;74;p5"/>
          <p:cNvSpPr/>
          <p:nvPr>
            <p:ph idx="17" type="pic"/>
          </p:nvPr>
        </p:nvSpPr>
        <p:spPr>
          <a:xfrm>
            <a:off x="19855545" y="457200"/>
            <a:ext cx="1567500" cy="1371600"/>
          </a:xfrm>
          <a:prstGeom prst="rect">
            <a:avLst/>
          </a:prstGeom>
        </p:spPr>
        <p:txBody>
          <a:bodyPr anchorCtr="0" anchor="t" bIns="91425" lIns="91425" spcFirstLastPara="1" rIns="91425" wrap="square" tIns="91425">
            <a:noAutofit/>
          </a:bodyPr>
          <a:lstStyle/>
          <a:p>
            <a:pPr indent="0" lvl="0" marL="0" rtl="0" algn="l">
              <a:spcBef>
                <a:spcPts val="200"/>
              </a:spcBef>
              <a:spcAft>
                <a:spcPts val="0"/>
              </a:spcAft>
              <a:buNone/>
            </a:pPr>
            <a:r>
              <a:t/>
            </a:r>
            <a:endParaRPr/>
          </a:p>
        </p:txBody>
      </p:sp>
      <p:sp>
        <p:nvSpPr>
          <p:cNvPr id="75" name="Google Shape;75;p5"/>
          <p:cNvSpPr/>
          <p:nvPr>
            <p:ph idx="19" type="chart"/>
          </p:nvPr>
        </p:nvSpPr>
        <p:spPr>
          <a:xfrm>
            <a:off x="13668549" y="15087600"/>
            <a:ext cx="178200" cy="533400"/>
          </a:xfrm>
          <a:prstGeom prst="rect">
            <a:avLst/>
          </a:prstGeom>
        </p:spPr>
        <p:txBody>
          <a:bodyPr anchorCtr="0" anchor="t" bIns="91425" lIns="91425" spcFirstLastPara="1" rIns="91425" wrap="square" tIns="91425">
            <a:noAutofit/>
          </a:bodyPr>
          <a:lstStyle/>
          <a:p>
            <a:pPr indent="0" lvl="0" marL="0" rtl="0" algn="l">
              <a:spcBef>
                <a:spcPts val="280"/>
              </a:spcBef>
              <a:spcAft>
                <a:spcPts val="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