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8915" cy="1676400"/>
          </a:xfrm>
          <a:prstGeom prst="rect">
            <a:avLst/>
          </a:prstGeom>
          <a:solidFill>
            <a:srgbClr val="1A4BA9"/>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5200"/>
              <a:t>How Voter Identification Laws Disenfranchise Minorities</a:t>
            </a:r>
            <a:endParaRPr sz="5200"/>
          </a:p>
          <a:p>
            <a:pPr indent="0" lvl="0" marL="0" marR="0" rtl="0" algn="ctr">
              <a:lnSpc>
                <a:spcPct val="100000"/>
              </a:lnSpc>
              <a:spcBef>
                <a:spcPts val="0"/>
              </a:spcBef>
              <a:spcAft>
                <a:spcPts val="0"/>
              </a:spcAft>
              <a:buClr>
                <a:schemeClr val="lt1"/>
              </a:buClr>
              <a:buSzPts val="1400"/>
              <a:buFont typeface="Arial"/>
              <a:buNone/>
            </a:pPr>
            <a:r>
              <a:rPr b="0" lang="en-US"/>
              <a:t>Zachary Blizzard | Durham School of the Arts</a:t>
            </a:r>
            <a:endParaRPr b="0"/>
          </a:p>
        </p:txBody>
      </p:sp>
      <p:sp>
        <p:nvSpPr>
          <p:cNvPr id="30" name="Google Shape;30;p3"/>
          <p:cNvSpPr txBox="1"/>
          <p:nvPr>
            <p:ph idx="4" type="body"/>
          </p:nvPr>
        </p:nvSpPr>
        <p:spPr>
          <a:xfrm>
            <a:off x="484950" y="10167950"/>
            <a:ext cx="6792600" cy="14907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200"/>
              </a:spcBef>
              <a:spcAft>
                <a:spcPts val="0"/>
              </a:spcAft>
              <a:buClr>
                <a:schemeClr val="dk1"/>
              </a:buClr>
              <a:buSzPts val="1100"/>
              <a:buFont typeface="Arial"/>
              <a:buNone/>
            </a:pPr>
            <a:r>
              <a:t/>
            </a:r>
            <a:endParaRPr sz="3000">
              <a:latin typeface="Calibri"/>
              <a:ea typeface="Calibri"/>
              <a:cs typeface="Calibri"/>
              <a:sym typeface="Calibri"/>
            </a:endParaRPr>
          </a:p>
          <a:p>
            <a:pPr indent="0" lvl="0" marL="0" rtl="0" algn="l">
              <a:lnSpc>
                <a:spcPct val="100000"/>
              </a:lnSpc>
              <a:spcBef>
                <a:spcPts val="1200"/>
              </a:spcBef>
              <a:spcAft>
                <a:spcPts val="0"/>
              </a:spcAft>
              <a:buClr>
                <a:schemeClr val="dk1"/>
              </a:buClr>
              <a:buSzPts val="1100"/>
              <a:buFont typeface="Arial"/>
              <a:buNone/>
            </a:pPr>
            <a:r>
              <a:rPr b="1" lang="en-US" sz="2000">
                <a:latin typeface="Calibri"/>
                <a:ea typeface="Calibri"/>
                <a:cs typeface="Calibri"/>
                <a:sym typeface="Calibri"/>
              </a:rPr>
              <a:t> </a:t>
            </a:r>
            <a:endParaRPr sz="3000">
              <a:latin typeface="Calibri"/>
              <a:ea typeface="Calibri"/>
              <a:cs typeface="Calibri"/>
              <a:sym typeface="Calibri"/>
            </a:endParaRPr>
          </a:p>
        </p:txBody>
      </p:sp>
      <p:sp>
        <p:nvSpPr>
          <p:cNvPr id="31" name="Google Shape;31;p3"/>
          <p:cNvSpPr txBox="1"/>
          <p:nvPr>
            <p:ph idx="5" type="body"/>
          </p:nvPr>
        </p:nvSpPr>
        <p:spPr>
          <a:xfrm>
            <a:off x="444300" y="8272725"/>
            <a:ext cx="69423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Background</a:t>
            </a:r>
            <a:endParaRPr b="1" i="0" sz="3000" u="none" cap="none" strike="noStrike">
              <a:solidFill>
                <a:schemeClr val="lt1"/>
              </a:solidFill>
              <a:latin typeface="Arial"/>
              <a:ea typeface="Arial"/>
              <a:cs typeface="Arial"/>
              <a:sym typeface="Arial"/>
            </a:endParaRPr>
          </a:p>
        </p:txBody>
      </p:sp>
      <p:sp>
        <p:nvSpPr>
          <p:cNvPr id="32" name="Google Shape;32;p3"/>
          <p:cNvSpPr txBox="1"/>
          <p:nvPr>
            <p:ph idx="7" type="body"/>
          </p:nvPr>
        </p:nvSpPr>
        <p:spPr>
          <a:xfrm>
            <a:off x="7651306" y="2133600"/>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Visuals</a:t>
            </a:r>
            <a:endParaRPr b="1" i="0" sz="3000" u="none" cap="none" strike="noStrike">
              <a:solidFill>
                <a:schemeClr val="lt1"/>
              </a:solidFill>
              <a:latin typeface="Arial"/>
              <a:ea typeface="Arial"/>
              <a:cs typeface="Arial"/>
              <a:sym typeface="Arial"/>
            </a:endParaRPr>
          </a:p>
        </p:txBody>
      </p:sp>
      <p:sp>
        <p:nvSpPr>
          <p:cNvPr id="33" name="Google Shape;33;p3"/>
          <p:cNvSpPr txBox="1"/>
          <p:nvPr>
            <p:ph idx="8" type="body"/>
          </p:nvPr>
        </p:nvSpPr>
        <p:spPr>
          <a:xfrm>
            <a:off x="519150" y="13238500"/>
            <a:ext cx="6792600" cy="4314000"/>
          </a:xfrm>
          <a:prstGeom prst="rect">
            <a:avLst/>
          </a:prstGeom>
          <a:noFill/>
          <a:ln>
            <a:noFill/>
          </a:ln>
        </p:spPr>
        <p:txBody>
          <a:bodyPr anchorCtr="0" anchor="t" bIns="39175" lIns="78350" spcFirstLastPara="1" rIns="78350" wrap="square" tIns="39175">
            <a:noAutofit/>
          </a:bodyPr>
          <a:lstStyle/>
          <a:p>
            <a:pPr indent="-566055" lvl="0" marL="654955" marR="0" rtl="0" algn="l">
              <a:lnSpc>
                <a:spcPct val="100000"/>
              </a:lnSpc>
              <a:spcBef>
                <a:spcPts val="0"/>
              </a:spcBef>
              <a:spcAft>
                <a:spcPts val="0"/>
              </a:spcAft>
              <a:buClr>
                <a:schemeClr val="dk1"/>
              </a:buClr>
              <a:buSzPts val="1400"/>
              <a:buFont typeface="Arial"/>
              <a:buNone/>
            </a:pPr>
            <a:r>
              <a:rPr lang="en-US" sz="2000"/>
              <a:t>To conduct my research on how voter identification laws</a:t>
            </a:r>
            <a:r>
              <a:rPr lang="en-US" sz="2000"/>
              <a:t> </a:t>
            </a:r>
            <a:endParaRPr sz="2000"/>
          </a:p>
          <a:p>
            <a:pPr indent="-566055" lvl="0" marL="654955" marR="0" rtl="0" algn="l">
              <a:lnSpc>
                <a:spcPct val="100000"/>
              </a:lnSpc>
              <a:spcBef>
                <a:spcPts val="0"/>
              </a:spcBef>
              <a:spcAft>
                <a:spcPts val="0"/>
              </a:spcAft>
              <a:buClr>
                <a:schemeClr val="dk1"/>
              </a:buClr>
              <a:buSzPts val="1400"/>
              <a:buFont typeface="Arial"/>
              <a:buNone/>
            </a:pPr>
            <a:r>
              <a:rPr lang="en-US" sz="2000"/>
              <a:t>disenfranchise minorities, I employed the secondary research </a:t>
            </a:r>
            <a:endParaRPr sz="2000"/>
          </a:p>
          <a:p>
            <a:pPr indent="-566055" lvl="0" marL="654955" marR="0" rtl="0" algn="l">
              <a:lnSpc>
                <a:spcPct val="100000"/>
              </a:lnSpc>
              <a:spcBef>
                <a:spcPts val="0"/>
              </a:spcBef>
              <a:spcAft>
                <a:spcPts val="0"/>
              </a:spcAft>
              <a:buClr>
                <a:schemeClr val="dk1"/>
              </a:buClr>
              <a:buSzPts val="1400"/>
              <a:buFont typeface="Arial"/>
              <a:buNone/>
            </a:pPr>
            <a:r>
              <a:rPr lang="en-US" sz="2000"/>
              <a:t>method, a literature review. During my research, I utilized </a:t>
            </a:r>
            <a:endParaRPr sz="2000"/>
          </a:p>
          <a:p>
            <a:pPr indent="0" lvl="0" marL="88900" marR="0" rtl="0" algn="l">
              <a:lnSpc>
                <a:spcPct val="100000"/>
              </a:lnSpc>
              <a:spcBef>
                <a:spcPts val="0"/>
              </a:spcBef>
              <a:spcAft>
                <a:spcPts val="0"/>
              </a:spcAft>
              <a:buClr>
                <a:schemeClr val="dk1"/>
              </a:buClr>
              <a:buSzPts val="1400"/>
              <a:buFont typeface="Arial"/>
              <a:buNone/>
            </a:pPr>
            <a:r>
              <a:rPr lang="en-US" sz="2000"/>
              <a:t>Duke library and Google Scholar to analyze primary and secondary sources for synthesis. I utilized the ACLU, the Brennan Center for Justice, ScienceDirect, the American Bar Association, the Pew Research Center, Proceedings of the National Academy of Sciences (PNAS), and the National Broadcasting Company (NBC),</a:t>
            </a:r>
            <a:endParaRPr sz="2000"/>
          </a:p>
        </p:txBody>
      </p:sp>
      <p:sp>
        <p:nvSpPr>
          <p:cNvPr id="34" name="Google Shape;34;p3"/>
          <p:cNvSpPr txBox="1"/>
          <p:nvPr>
            <p:ph idx="9" type="body"/>
          </p:nvPr>
        </p:nvSpPr>
        <p:spPr>
          <a:xfrm>
            <a:off x="14804572" y="2133600"/>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Findings</a:t>
            </a:r>
            <a:endParaRPr b="1" i="0" sz="3000" u="none" cap="none" strike="noStrike">
              <a:solidFill>
                <a:schemeClr val="lt1"/>
              </a:solidFill>
              <a:latin typeface="Arial"/>
              <a:ea typeface="Arial"/>
              <a:cs typeface="Arial"/>
              <a:sym typeface="Arial"/>
            </a:endParaRPr>
          </a:p>
        </p:txBody>
      </p:sp>
      <p:sp>
        <p:nvSpPr>
          <p:cNvPr id="35" name="Google Shape;35;p3"/>
          <p:cNvSpPr txBox="1"/>
          <p:nvPr>
            <p:ph idx="13" type="body"/>
          </p:nvPr>
        </p:nvSpPr>
        <p:spPr>
          <a:xfrm>
            <a:off x="14804575" y="2971800"/>
            <a:ext cx="6792600" cy="7753500"/>
          </a:xfrm>
          <a:prstGeom prst="rect">
            <a:avLst/>
          </a:prstGeom>
          <a:noFill/>
          <a:ln>
            <a:noFill/>
          </a:ln>
        </p:spPr>
        <p:txBody>
          <a:bodyPr anchorCtr="0" anchor="t" bIns="39175" lIns="78350" spcFirstLastPara="1" rIns="78350" wrap="square" tIns="39175">
            <a:noAutofit/>
          </a:bodyPr>
          <a:lstStyle/>
          <a:p>
            <a:pPr indent="-342900" lvl="0" marL="457200" rtl="0" algn="l">
              <a:spcBef>
                <a:spcPts val="0"/>
              </a:spcBef>
              <a:spcAft>
                <a:spcPts val="0"/>
              </a:spcAft>
              <a:buSzPts val="1800"/>
              <a:buFont typeface="Times New Roman"/>
              <a:buChar char="●"/>
            </a:pPr>
            <a:r>
              <a:rPr lang="en-US" sz="1800"/>
              <a:t>In the 2022 U.S House vote, 60% of Hispanic voters and  93% of African American voters voted blue, while 57% of white voters voted red (Hartig, 2023)</a:t>
            </a:r>
            <a:endParaRPr sz="1800"/>
          </a:p>
          <a:p>
            <a:pPr indent="-342900" lvl="0" marL="457200" marR="0" rtl="0" algn="l">
              <a:lnSpc>
                <a:spcPct val="100000"/>
              </a:lnSpc>
              <a:spcBef>
                <a:spcPts val="0"/>
              </a:spcBef>
              <a:spcAft>
                <a:spcPts val="0"/>
              </a:spcAft>
              <a:buSzPts val="1800"/>
              <a:buChar char="●"/>
            </a:pPr>
            <a:r>
              <a:rPr lang="en-US" sz="1800"/>
              <a:t>25% of voting age African Americans are without a current government-issued </a:t>
            </a:r>
            <a:r>
              <a:rPr lang="en-US" sz="1800"/>
              <a:t>identification</a:t>
            </a:r>
            <a:r>
              <a:rPr lang="en-US" sz="1800"/>
              <a:t> compared to just 8% of voting age white Americans (Johnson, 2020)</a:t>
            </a:r>
            <a:endParaRPr sz="1800"/>
          </a:p>
          <a:p>
            <a:pPr indent="-342900" lvl="0" marL="457200" marR="0" rtl="0" algn="l">
              <a:lnSpc>
                <a:spcPct val="100000"/>
              </a:lnSpc>
              <a:spcBef>
                <a:spcPts val="0"/>
              </a:spcBef>
              <a:spcAft>
                <a:spcPts val="0"/>
              </a:spcAft>
              <a:buSzPts val="1800"/>
              <a:buChar char="●"/>
            </a:pPr>
            <a:r>
              <a:rPr lang="en-US" sz="1800"/>
              <a:t>The total cost of obtaining an identification, including transportation, time spent waiting, and the document fees is anywhere from 75 dollars to 175 dollars (</a:t>
            </a:r>
            <a:r>
              <a:rPr lang="en-US" sz="1800"/>
              <a:t>Harvard</a:t>
            </a:r>
            <a:r>
              <a:rPr lang="en-US" sz="1800"/>
              <a:t>, 2014)</a:t>
            </a:r>
            <a:endParaRPr sz="1800"/>
          </a:p>
          <a:p>
            <a:pPr indent="-342900" lvl="0" marL="457200" marR="0" rtl="0" algn="l">
              <a:lnSpc>
                <a:spcPct val="100000"/>
              </a:lnSpc>
              <a:spcBef>
                <a:spcPts val="0"/>
              </a:spcBef>
              <a:spcAft>
                <a:spcPts val="0"/>
              </a:spcAft>
              <a:buSzPts val="1800"/>
              <a:buChar char="●"/>
            </a:pPr>
            <a:r>
              <a:rPr lang="en-US" sz="1800"/>
              <a:t>The average white household had 9.2 times as much wealth as the average black household in 2021 (Kochhar, 2023)</a:t>
            </a:r>
            <a:endParaRPr sz="1800"/>
          </a:p>
          <a:p>
            <a:pPr indent="-342900" lvl="0" marL="457200" marR="0" rtl="0" algn="l">
              <a:lnSpc>
                <a:spcPct val="100000"/>
              </a:lnSpc>
              <a:spcBef>
                <a:spcPts val="0"/>
              </a:spcBef>
              <a:spcAft>
                <a:spcPts val="0"/>
              </a:spcAft>
              <a:buSzPts val="1800"/>
              <a:buChar char="●"/>
            </a:pPr>
            <a:r>
              <a:rPr lang="en-US" sz="1800"/>
              <a:t>States often don’t allow specific forms of identification based on who i</a:t>
            </a:r>
            <a:r>
              <a:rPr lang="en-US" sz="1800"/>
              <a:t>s </a:t>
            </a:r>
            <a:r>
              <a:rPr lang="en-US" sz="1800"/>
              <a:t>most likely to have those identifications, for example Texas doesn’t allow student identifications but does allow handgun licenses to be used to vote. Over half the carriers of student identifications were racial or ethnic minorities (ACLU, 2011))</a:t>
            </a:r>
            <a:endParaRPr sz="1800"/>
          </a:p>
          <a:p>
            <a:pPr indent="-342900" lvl="0" marL="457200" marR="0" rtl="0" algn="l">
              <a:lnSpc>
                <a:spcPct val="100000"/>
              </a:lnSpc>
              <a:spcBef>
                <a:spcPts val="0"/>
              </a:spcBef>
              <a:spcAft>
                <a:spcPts val="0"/>
              </a:spcAft>
              <a:buSzPts val="1800"/>
              <a:buChar char="●"/>
            </a:pPr>
            <a:r>
              <a:rPr lang="en-US" sz="1800"/>
              <a:t>In Georgia, a program put in place called the Exact Match Program which required an individual’s name on their driver’s license or social security to match the name on their voter registration form or the individual’s voting status would be suspended, impacted 51,000 Georgians with 80% of those impacted being African American (Vij, 2020)</a:t>
            </a:r>
            <a:endParaRPr sz="1800"/>
          </a:p>
          <a:p>
            <a:pPr indent="-342900" lvl="0" marL="457200" marR="0" rtl="0" algn="l">
              <a:lnSpc>
                <a:spcPct val="100000"/>
              </a:lnSpc>
              <a:spcBef>
                <a:spcPts val="0"/>
              </a:spcBef>
              <a:spcAft>
                <a:spcPts val="0"/>
              </a:spcAft>
              <a:buSzPts val="1800"/>
              <a:buChar char="●"/>
            </a:pPr>
            <a:r>
              <a:rPr lang="en-US" sz="1800"/>
              <a:t>In North Carolina, public assistance identifications and state employee identifications are both overwhelmingly held by black voters and are not always accepted at the polls (ACLU, 2011)</a:t>
            </a:r>
            <a:endParaRPr sz="1800"/>
          </a:p>
          <a:p>
            <a:pPr indent="0" lvl="0" marL="457200" marR="0" rtl="0" algn="l">
              <a:lnSpc>
                <a:spcPct val="100000"/>
              </a:lnSpc>
              <a:spcBef>
                <a:spcPts val="0"/>
              </a:spcBef>
              <a:spcAft>
                <a:spcPts val="0"/>
              </a:spcAft>
              <a:buNone/>
            </a:pPr>
            <a:r>
              <a:t/>
            </a:r>
            <a:endParaRPr sz="1700"/>
          </a:p>
          <a:p>
            <a:pPr indent="0" lvl="0" marL="457200" marR="0" rtl="0" algn="l">
              <a:lnSpc>
                <a:spcPct val="100000"/>
              </a:lnSpc>
              <a:spcBef>
                <a:spcPts val="0"/>
              </a:spcBef>
              <a:spcAft>
                <a:spcPts val="0"/>
              </a:spcAft>
              <a:buNone/>
            </a:pPr>
            <a:r>
              <a:t/>
            </a:r>
            <a:endParaRPr sz="1700"/>
          </a:p>
          <a:p>
            <a:pPr indent="0" lvl="0" marL="0" marR="0" rtl="0" algn="l">
              <a:lnSpc>
                <a:spcPct val="100000"/>
              </a:lnSpc>
              <a:spcBef>
                <a:spcPts val="0"/>
              </a:spcBef>
              <a:spcAft>
                <a:spcPts val="0"/>
              </a:spcAft>
              <a:buNone/>
            </a:pPr>
            <a:r>
              <a:t/>
            </a:r>
            <a:endParaRPr sz="1700"/>
          </a:p>
          <a:p>
            <a:pPr indent="0" lvl="0" marL="457200" marR="0" rtl="0" algn="l">
              <a:lnSpc>
                <a:spcPct val="100000"/>
              </a:lnSpc>
              <a:spcBef>
                <a:spcPts val="0"/>
              </a:spcBef>
              <a:spcAft>
                <a:spcPts val="0"/>
              </a:spcAft>
              <a:buNone/>
            </a:pPr>
            <a:r>
              <a:t/>
            </a:r>
            <a:endParaRPr sz="1700"/>
          </a:p>
          <a:p>
            <a:pPr indent="0" lvl="0" marL="0" marR="0" rtl="0" algn="l">
              <a:lnSpc>
                <a:spcPct val="100000"/>
              </a:lnSpc>
              <a:spcBef>
                <a:spcPts val="0"/>
              </a:spcBef>
              <a:spcAft>
                <a:spcPts val="0"/>
              </a:spcAft>
              <a:buNone/>
            </a:pPr>
            <a:r>
              <a:t/>
            </a:r>
            <a:endParaRPr sz="1700"/>
          </a:p>
          <a:p>
            <a:pPr indent="0" lvl="0" marL="457200" marR="0" rtl="0" algn="l">
              <a:lnSpc>
                <a:spcPct val="100000"/>
              </a:lnSpc>
              <a:spcBef>
                <a:spcPts val="0"/>
              </a:spcBef>
              <a:spcAft>
                <a:spcPts val="0"/>
              </a:spcAft>
              <a:buNone/>
            </a:pPr>
            <a:r>
              <a:t/>
            </a:r>
            <a:endParaRPr sz="2400"/>
          </a:p>
        </p:txBody>
      </p:sp>
      <p:sp>
        <p:nvSpPr>
          <p:cNvPr id="36" name="Google Shape;36;p3"/>
          <p:cNvSpPr txBox="1"/>
          <p:nvPr>
            <p:ph idx="14" type="body"/>
          </p:nvPr>
        </p:nvSpPr>
        <p:spPr>
          <a:xfrm>
            <a:off x="385200" y="12768538"/>
            <a:ext cx="70605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Methodology</a:t>
            </a:r>
            <a:endParaRPr b="1" i="0" sz="3000" u="none" cap="none" strike="noStrike">
              <a:solidFill>
                <a:schemeClr val="lt1"/>
              </a:solidFill>
              <a:latin typeface="Arial"/>
              <a:ea typeface="Arial"/>
              <a:cs typeface="Arial"/>
              <a:sym typeface="Arial"/>
            </a:endParaRPr>
          </a:p>
        </p:txBody>
      </p:sp>
      <p:sp>
        <p:nvSpPr>
          <p:cNvPr id="37" name="Google Shape;37;p3"/>
          <p:cNvSpPr txBox="1"/>
          <p:nvPr>
            <p:ph idx="5" type="body"/>
          </p:nvPr>
        </p:nvSpPr>
        <p:spPr>
          <a:xfrm>
            <a:off x="444300" y="2133600"/>
            <a:ext cx="69423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Introduction</a:t>
            </a:r>
            <a:endParaRPr b="1" i="0" sz="3000" u="none" cap="none" strike="noStrike">
              <a:solidFill>
                <a:schemeClr val="lt1"/>
              </a:solidFill>
              <a:latin typeface="Arial"/>
              <a:ea typeface="Arial"/>
              <a:cs typeface="Arial"/>
              <a:sym typeface="Arial"/>
            </a:endParaRPr>
          </a:p>
        </p:txBody>
      </p:sp>
      <p:sp>
        <p:nvSpPr>
          <p:cNvPr id="38" name="Google Shape;38;p3"/>
          <p:cNvSpPr txBox="1"/>
          <p:nvPr>
            <p:ph idx="2" type="body"/>
          </p:nvPr>
        </p:nvSpPr>
        <p:spPr>
          <a:xfrm>
            <a:off x="498025" y="2666988"/>
            <a:ext cx="6792600" cy="43893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Clr>
                <a:schemeClr val="dk1"/>
              </a:buClr>
              <a:buSzPts val="1100"/>
              <a:buFont typeface="Arial"/>
              <a:buNone/>
            </a:pPr>
            <a:r>
              <a:rPr lang="en-US" sz="2000"/>
              <a:t>In recent years, controversy has erupted around the implementation of new voter identification laws. Although some forms of these laws have been around for over a century, and when they were first put in place back in 1896 had caused little controversy, today they are the center of a fierce debate surrounding election fairness. It also should be mentioned how since the Civil War black Americans have been kept from voting through poll taxes and unpassable tests.  I chose this topic because I wanted to explore how these laws disproportionately impact minorities trying to vote, especially as we near a very important presidential election. Voter identification laws are being implemented with the intent to disenfranchise minority voters. </a:t>
            </a:r>
            <a:r>
              <a:rPr b="1" lang="en-US" sz="2000"/>
              <a:t>Minority voters are more likely than other demographics to not have an identification and have limited access and means to acquire identification, which acts as a barrier to their ability to exercise their right to vote.</a:t>
            </a:r>
            <a:r>
              <a:rPr lang="en-US" sz="2000"/>
              <a:t> </a:t>
            </a:r>
            <a:r>
              <a:rPr b="1" lang="en-US" sz="2000"/>
              <a:t>How do voter identification laws impact minorities’ access and ability to vote?</a:t>
            </a:r>
            <a:endParaRPr sz="2000"/>
          </a:p>
        </p:txBody>
      </p:sp>
      <p:sp>
        <p:nvSpPr>
          <p:cNvPr id="39" name="Google Shape;39;p3"/>
          <p:cNvSpPr txBox="1"/>
          <p:nvPr>
            <p:ph idx="14" type="body"/>
          </p:nvPr>
        </p:nvSpPr>
        <p:spPr>
          <a:xfrm>
            <a:off x="14804475" y="10167950"/>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t>Conclusion</a:t>
            </a:r>
            <a:endParaRPr b="1" i="0" sz="3000" u="none" cap="none" strike="noStrike">
              <a:solidFill>
                <a:schemeClr val="lt1"/>
              </a:solidFill>
              <a:latin typeface="Arial"/>
              <a:ea typeface="Arial"/>
              <a:cs typeface="Arial"/>
              <a:sym typeface="Arial"/>
            </a:endParaRPr>
          </a:p>
        </p:txBody>
      </p:sp>
      <p:sp>
        <p:nvSpPr>
          <p:cNvPr id="40" name="Google Shape;40;p3"/>
          <p:cNvSpPr txBox="1"/>
          <p:nvPr/>
        </p:nvSpPr>
        <p:spPr>
          <a:xfrm>
            <a:off x="14954350" y="10725300"/>
            <a:ext cx="6642900" cy="546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latin typeface="Times New Roman"/>
                <a:ea typeface="Times New Roman"/>
                <a:cs typeface="Times New Roman"/>
                <a:sym typeface="Times New Roman"/>
              </a:rPr>
              <a:t>Voter identification laws are being put into place by politicians with the intent of preventing certain people who will vote against them from voting. These people tend to be minorities, such as immigrants, African Americans, Hispanics, and Native Americans. </a:t>
            </a:r>
            <a:r>
              <a:rPr lang="en-US" sz="2000">
                <a:latin typeface="Times New Roman"/>
                <a:ea typeface="Times New Roman"/>
                <a:cs typeface="Times New Roman"/>
                <a:sym typeface="Times New Roman"/>
              </a:rPr>
              <a:t>Although the laws don’t necessarily stem from racism</a:t>
            </a:r>
            <a:r>
              <a:rPr lang="en-US" sz="2000">
                <a:latin typeface="Times New Roman"/>
                <a:ea typeface="Times New Roman"/>
                <a:cs typeface="Times New Roman"/>
                <a:sym typeface="Times New Roman"/>
              </a:rPr>
              <a:t>, they have the unintended effect of disenfranchising these specific groups of people. As the upcoming presidential election in November looms, it is crucial that people are given affordable routes to obtain identifications that allow them to vote in their state. A couple ways that this could be done is through the local government, which could create programs to mobilize voters in the area or spread information regarding how and where to obtain identification. To conclude, laws to protect the integrity of our elections are important. Before the creation of these laws, voter fraud ran rampant across the nation. But today voter fraud has been </a:t>
            </a:r>
            <a:r>
              <a:rPr lang="en-US" sz="2000">
                <a:latin typeface="Times New Roman"/>
                <a:ea typeface="Times New Roman"/>
                <a:cs typeface="Times New Roman"/>
                <a:sym typeface="Times New Roman"/>
              </a:rPr>
              <a:t>repeatedly</a:t>
            </a:r>
            <a:r>
              <a:rPr lang="en-US" sz="2000">
                <a:latin typeface="Times New Roman"/>
                <a:ea typeface="Times New Roman"/>
                <a:cs typeface="Times New Roman"/>
                <a:sym typeface="Times New Roman"/>
              </a:rPr>
              <a:t> proven to have had no effect on the results of any recent elections. </a:t>
            </a:r>
            <a:endParaRPr sz="2000">
              <a:latin typeface="Times New Roman"/>
              <a:ea typeface="Times New Roman"/>
              <a:cs typeface="Times New Roman"/>
              <a:sym typeface="Times New Roman"/>
            </a:endParaRPr>
          </a:p>
        </p:txBody>
      </p:sp>
      <p:pic>
        <p:nvPicPr>
          <p:cNvPr id="41" name="Google Shape;41;p3"/>
          <p:cNvPicPr preferRelativeResize="0"/>
          <p:nvPr/>
        </p:nvPicPr>
        <p:blipFill>
          <a:blip r:embed="rId3">
            <a:alphaModFix/>
          </a:blip>
          <a:stretch>
            <a:fillRect/>
          </a:stretch>
        </p:blipFill>
        <p:spPr>
          <a:xfrm>
            <a:off x="7355013" y="8907587"/>
            <a:ext cx="7222126" cy="5313557"/>
          </a:xfrm>
          <a:prstGeom prst="rect">
            <a:avLst/>
          </a:prstGeom>
          <a:noFill/>
          <a:ln>
            <a:noFill/>
          </a:ln>
        </p:spPr>
      </p:pic>
      <p:pic>
        <p:nvPicPr>
          <p:cNvPr id="42" name="Google Shape;42;p3"/>
          <p:cNvPicPr preferRelativeResize="0"/>
          <p:nvPr/>
        </p:nvPicPr>
        <p:blipFill rotWithShape="1">
          <a:blip r:embed="rId4">
            <a:alphaModFix/>
          </a:blip>
          <a:srcRect b="89378" l="0" r="0" t="0"/>
          <a:stretch/>
        </p:blipFill>
        <p:spPr>
          <a:xfrm>
            <a:off x="7504850" y="3102075"/>
            <a:ext cx="7222124" cy="804051"/>
          </a:xfrm>
          <a:prstGeom prst="rect">
            <a:avLst/>
          </a:prstGeom>
          <a:noFill/>
          <a:ln>
            <a:noFill/>
          </a:ln>
        </p:spPr>
      </p:pic>
      <p:pic>
        <p:nvPicPr>
          <p:cNvPr id="43" name="Google Shape;43;p3"/>
          <p:cNvPicPr preferRelativeResize="0"/>
          <p:nvPr/>
        </p:nvPicPr>
        <p:blipFill rotWithShape="1">
          <a:blip r:embed="rId4">
            <a:alphaModFix/>
          </a:blip>
          <a:srcRect b="0" l="0" r="0" t="11047"/>
          <a:stretch/>
        </p:blipFill>
        <p:spPr>
          <a:xfrm>
            <a:off x="7530388" y="3521475"/>
            <a:ext cx="6792600" cy="4709901"/>
          </a:xfrm>
          <a:prstGeom prst="rect">
            <a:avLst/>
          </a:prstGeom>
          <a:noFill/>
          <a:ln>
            <a:noFill/>
          </a:ln>
        </p:spPr>
      </p:pic>
      <p:sp>
        <p:nvSpPr>
          <p:cNvPr id="44" name="Google Shape;44;p3"/>
          <p:cNvSpPr txBox="1"/>
          <p:nvPr>
            <p:ph idx="6" type="body"/>
          </p:nvPr>
        </p:nvSpPr>
        <p:spPr>
          <a:xfrm>
            <a:off x="519150" y="8777001"/>
            <a:ext cx="6792600" cy="33153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SzPts val="1400"/>
              <a:buFont typeface="Arial"/>
              <a:buNone/>
            </a:pPr>
            <a:r>
              <a:rPr lang="en-US" sz="2000"/>
              <a:t>Voter identification laws are laws that require voters to present some type of identification when attempting to vote. These laws are controlled by the state government, which means requirements vary across the country. For example in North Carolina students can use student identification to vote while in Texas they can not. Voter identification laws disproportionately disenfranchise minorities compared to other voters and decrease voter turnout. Although voter fraud is extremely rare, (out of 250 million absentee ballots cast, there have only been 193 criminal convictions of voter fraud) about there is still strong support (especially in red states) for increased voter identification laws, which signals that there is political motivation behind these restrictions.</a:t>
            </a:r>
            <a:r>
              <a:rPr b="1" lang="en-US" sz="2000"/>
              <a:t> </a:t>
            </a:r>
            <a:endParaRPr b="1" i="0" sz="2000" u="none" cap="none" strike="noStrike">
              <a:solidFill>
                <a:schemeClr val="dk1"/>
              </a:solidFill>
            </a:endParaRPr>
          </a:p>
        </p:txBody>
      </p:sp>
      <p:sp>
        <p:nvSpPr>
          <p:cNvPr id="45" name="Google Shape;45;p3"/>
          <p:cNvSpPr txBox="1"/>
          <p:nvPr/>
        </p:nvSpPr>
        <p:spPr>
          <a:xfrm>
            <a:off x="7651300" y="2756113"/>
            <a:ext cx="65508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u="sng"/>
              <a:t>Voter Identification Laws By State</a:t>
            </a:r>
            <a:endParaRPr sz="2000" u="sng"/>
          </a:p>
        </p:txBody>
      </p:sp>
      <p:sp>
        <p:nvSpPr>
          <p:cNvPr id="46" name="Google Shape;46;p3"/>
          <p:cNvSpPr txBox="1"/>
          <p:nvPr/>
        </p:nvSpPr>
        <p:spPr>
          <a:xfrm>
            <a:off x="7651288" y="8396663"/>
            <a:ext cx="65508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u="sng"/>
              <a:t>Vote Turnout By State</a:t>
            </a:r>
            <a:endParaRPr sz="2000" u="sng"/>
          </a:p>
        </p:txBody>
      </p:sp>
      <p:pic>
        <p:nvPicPr>
          <p:cNvPr id="47" name="Google Shape;47;p3"/>
          <p:cNvPicPr preferRelativeResize="0"/>
          <p:nvPr/>
        </p:nvPicPr>
        <p:blipFill>
          <a:blip r:embed="rId5">
            <a:alphaModFix/>
          </a:blip>
          <a:stretch>
            <a:fillRect/>
          </a:stretch>
        </p:blipFill>
        <p:spPr>
          <a:xfrm>
            <a:off x="20099700" y="434700"/>
            <a:ext cx="1416600" cy="1416600"/>
          </a:xfrm>
          <a:prstGeom prst="rect">
            <a:avLst/>
          </a:prstGeom>
          <a:noFill/>
          <a:ln>
            <a:noFill/>
          </a:ln>
        </p:spPr>
      </p:pic>
      <p:sp>
        <p:nvSpPr>
          <p:cNvPr id="48" name="Google Shape;48;p3"/>
          <p:cNvSpPr txBox="1"/>
          <p:nvPr/>
        </p:nvSpPr>
        <p:spPr>
          <a:xfrm>
            <a:off x="7651300" y="14386450"/>
            <a:ext cx="6550800" cy="2018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latin typeface="Times New Roman"/>
                <a:ea typeface="Times New Roman"/>
                <a:cs typeface="Times New Roman"/>
                <a:sym typeface="Times New Roman"/>
              </a:rPr>
              <a:t>The first map shows us what is required to vote in each state, while the second map shows us what percentage of each state’s population voted in 2020. What we see is that the states with the strictest voter identification laws tend to have the lowest voter turnout.</a:t>
            </a:r>
            <a:endParaRPr sz="2000">
              <a:latin typeface="Times New Roman"/>
              <a:ea typeface="Times New Roman"/>
              <a:cs typeface="Times New Roman"/>
              <a:sym typeface="Times New Roman"/>
            </a:endParaRPr>
          </a:p>
        </p:txBody>
      </p:sp>
      <p:sp>
        <p:nvSpPr>
          <p:cNvPr id="49" name="Google Shape;49;p3"/>
          <p:cNvSpPr/>
          <p:nvPr/>
        </p:nvSpPr>
        <p:spPr>
          <a:xfrm>
            <a:off x="20217575" y="16084200"/>
            <a:ext cx="1523700" cy="375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