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sp>
      <p:sp>
        <p:nvSpPr>
          <p:cNvPr id="21" name="Google Shape;21;p2"/>
          <p:cNvSpPr/>
          <p:nvPr>
            <p:ph idx="17" type="pic"/>
          </p:nvPr>
        </p:nvSpPr>
        <p:spPr>
          <a:xfrm>
            <a:off x="19855545" y="457200"/>
            <a:ext cx="1567543" cy="1371600"/>
          </a:xfrm>
          <a:prstGeom prst="rect">
            <a:avLst/>
          </a:prstGeom>
          <a:solidFill>
            <a:schemeClr val="lt1"/>
          </a:solidFill>
          <a:ln>
            <a:noFill/>
          </a:ln>
        </p:spPr>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pic>
        <p:nvPicPr>
          <p:cNvPr id="29" name="Google Shape;29;p3" title="Chart"/>
          <p:cNvPicPr preferRelativeResize="0"/>
          <p:nvPr/>
        </p:nvPicPr>
        <p:blipFill>
          <a:blip r:embed="rId3">
            <a:alphaModFix/>
          </a:blip>
          <a:stretch>
            <a:fillRect/>
          </a:stretch>
        </p:blipFill>
        <p:spPr>
          <a:xfrm>
            <a:off x="14586825" y="3236965"/>
            <a:ext cx="7228100" cy="4472960"/>
          </a:xfrm>
          <a:prstGeom prst="rect">
            <a:avLst/>
          </a:prstGeom>
          <a:noFill/>
          <a:ln>
            <a:noFill/>
          </a:ln>
        </p:spPr>
      </p:pic>
      <p:sp>
        <p:nvSpPr>
          <p:cNvPr id="30" name="Google Shape;30;p3"/>
          <p:cNvSpPr txBox="1"/>
          <p:nvPr>
            <p:ph type="title"/>
          </p:nvPr>
        </p:nvSpPr>
        <p:spPr>
          <a:xfrm>
            <a:off x="348343" y="304800"/>
            <a:ext cx="21248915" cy="1676400"/>
          </a:xfrm>
          <a:prstGeom prst="rect">
            <a:avLst/>
          </a:prstGeom>
          <a:solidFill>
            <a:schemeClr val="accent6"/>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5200"/>
              <a:t>Mental Health in Higher Education</a:t>
            </a:r>
            <a:endParaRPr sz="5200"/>
          </a:p>
          <a:p>
            <a:pPr indent="0" lvl="0" marL="0" marR="0" rtl="0" algn="ctr">
              <a:lnSpc>
                <a:spcPct val="100000"/>
              </a:lnSpc>
              <a:spcBef>
                <a:spcPts val="0"/>
              </a:spcBef>
              <a:spcAft>
                <a:spcPts val="0"/>
              </a:spcAft>
              <a:buClr>
                <a:schemeClr val="lt1"/>
              </a:buClr>
              <a:buSzPts val="1400"/>
              <a:buFont typeface="Arial"/>
              <a:buNone/>
            </a:pPr>
            <a:r>
              <a:rPr b="0" lang="en-US"/>
              <a:t>London Saxon | Charles E. Jordan High School </a:t>
            </a:r>
            <a:endParaRPr b="0"/>
          </a:p>
        </p:txBody>
      </p:sp>
      <p:sp>
        <p:nvSpPr>
          <p:cNvPr id="31" name="Google Shape;31;p3"/>
          <p:cNvSpPr txBox="1"/>
          <p:nvPr>
            <p:ph idx="1" type="body"/>
          </p:nvPr>
        </p:nvSpPr>
        <p:spPr>
          <a:xfrm>
            <a:off x="348343" y="2133600"/>
            <a:ext cx="6792685"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lt1"/>
              </a:buClr>
              <a:buSzPts val="1400"/>
              <a:buFont typeface="Arial"/>
              <a:buNone/>
            </a:pPr>
            <a:r>
              <a:rPr lang="en-US" sz="3000"/>
              <a:t>				Introduction</a:t>
            </a:r>
            <a:endParaRPr b="1" i="0" sz="3000" u="none" cap="none" strike="noStrike">
              <a:solidFill>
                <a:schemeClr val="lt1"/>
              </a:solidFill>
              <a:latin typeface="Arial"/>
              <a:ea typeface="Arial"/>
              <a:cs typeface="Arial"/>
              <a:sym typeface="Arial"/>
            </a:endParaRPr>
          </a:p>
        </p:txBody>
      </p:sp>
      <p:sp>
        <p:nvSpPr>
          <p:cNvPr id="32" name="Google Shape;32;p3"/>
          <p:cNvSpPr txBox="1"/>
          <p:nvPr>
            <p:ph idx="2" type="body"/>
          </p:nvPr>
        </p:nvSpPr>
        <p:spPr>
          <a:xfrm>
            <a:off x="348418" y="2667000"/>
            <a:ext cx="6792600" cy="43434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2200"/>
              <a:t>The Higher Education system has raised many eyebrows when pertaining to the discrimination towards their Black faculty, particularly Black women. Black faculty have begun to openly share their challenges in higher education and how those challenges have impacted their mental health.</a:t>
            </a:r>
            <a:endParaRPr sz="2200"/>
          </a:p>
          <a:p>
            <a:pPr indent="0" lvl="0" marL="0" rtl="0" algn="l">
              <a:lnSpc>
                <a:spcPct val="115000"/>
              </a:lnSpc>
              <a:spcBef>
                <a:spcPts val="0"/>
              </a:spcBef>
              <a:spcAft>
                <a:spcPts val="0"/>
              </a:spcAft>
              <a:buClr>
                <a:schemeClr val="dk1"/>
              </a:buClr>
              <a:buSzPts val="1100"/>
              <a:buFont typeface="Arial"/>
              <a:buNone/>
            </a:pPr>
            <a:r>
              <a:rPr b="1" lang="en-US" sz="2200"/>
              <a:t>Thesis:</a:t>
            </a:r>
            <a:r>
              <a:rPr b="1" lang="en-US" sz="2200"/>
              <a:t> Gender-based discrimination impacts the mental health of Black women in higher education, causing an increased Mental Health Rate such as depression. </a:t>
            </a:r>
            <a:endParaRPr b="1" sz="2200"/>
          </a:p>
          <a:p>
            <a:pPr indent="0" lvl="0" marL="0" rtl="0" algn="l">
              <a:lnSpc>
                <a:spcPct val="115000"/>
              </a:lnSpc>
              <a:spcBef>
                <a:spcPts val="0"/>
              </a:spcBef>
              <a:spcAft>
                <a:spcPts val="0"/>
              </a:spcAft>
              <a:buClr>
                <a:schemeClr val="dk1"/>
              </a:buClr>
              <a:buSzPts val="1100"/>
              <a:buFont typeface="Arial"/>
              <a:buNone/>
            </a:pPr>
            <a:r>
              <a:t/>
            </a:r>
            <a:endParaRPr b="1" sz="2200"/>
          </a:p>
          <a:p>
            <a:pPr indent="0" lvl="0" marL="0" rtl="0" algn="l">
              <a:lnSpc>
                <a:spcPct val="115000"/>
              </a:lnSpc>
              <a:spcBef>
                <a:spcPts val="0"/>
              </a:spcBef>
              <a:spcAft>
                <a:spcPts val="0"/>
              </a:spcAft>
              <a:buClr>
                <a:schemeClr val="dk1"/>
              </a:buClr>
              <a:buSzPts val="1100"/>
              <a:buFont typeface="Arial"/>
              <a:buNone/>
            </a:pPr>
            <a:r>
              <a:rPr b="1" lang="en-US" sz="2200"/>
              <a:t>Research Question:</a:t>
            </a:r>
            <a:r>
              <a:rPr b="1" lang="en-US" sz="2200"/>
              <a:t>How does Gender-Based Discrimination affect the mental health of black women working in Higher </a:t>
            </a:r>
            <a:r>
              <a:rPr b="1" lang="en-US" sz="2200"/>
              <a:t>Education</a:t>
            </a:r>
            <a:endParaRPr sz="2200"/>
          </a:p>
          <a:p>
            <a:pPr indent="0" lvl="0" marL="0" rtl="0" algn="l">
              <a:lnSpc>
                <a:spcPct val="115000"/>
              </a:lnSpc>
              <a:spcBef>
                <a:spcPts val="0"/>
              </a:spcBef>
              <a:spcAft>
                <a:spcPts val="0"/>
              </a:spcAft>
              <a:buClr>
                <a:schemeClr val="dk1"/>
              </a:buClr>
              <a:buSzPts val="1100"/>
              <a:buFont typeface="Arial"/>
              <a:buNone/>
            </a:pPr>
            <a:r>
              <a:t/>
            </a:r>
            <a:endParaRPr sz="2200"/>
          </a:p>
        </p:txBody>
      </p:sp>
      <p:sp>
        <p:nvSpPr>
          <p:cNvPr id="33" name="Google Shape;33;p3"/>
          <p:cNvSpPr txBox="1"/>
          <p:nvPr>
            <p:ph idx="3" type="body"/>
          </p:nvPr>
        </p:nvSpPr>
        <p:spPr>
          <a:xfrm>
            <a:off x="236025" y="8475500"/>
            <a:ext cx="6792600"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lt1"/>
              </a:buClr>
              <a:buSzPts val="1400"/>
              <a:buFont typeface="Arial"/>
              <a:buNone/>
            </a:pPr>
            <a:r>
              <a:rPr lang="en-US" sz="3000"/>
              <a:t>            </a:t>
            </a:r>
            <a:r>
              <a:rPr lang="en-US"/>
              <a:t>    Methodology </a:t>
            </a:r>
            <a:endParaRPr i="0" u="none" cap="none" strike="noStrike">
              <a:solidFill>
                <a:schemeClr val="lt1"/>
              </a:solidFill>
            </a:endParaRPr>
          </a:p>
        </p:txBody>
      </p:sp>
      <p:sp>
        <p:nvSpPr>
          <p:cNvPr id="34" name="Google Shape;34;p3"/>
          <p:cNvSpPr txBox="1"/>
          <p:nvPr>
            <p:ph idx="4" type="body"/>
          </p:nvPr>
        </p:nvSpPr>
        <p:spPr>
          <a:xfrm>
            <a:off x="282750" y="9030625"/>
            <a:ext cx="6792600" cy="69135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1200"/>
              </a:spcBef>
              <a:spcAft>
                <a:spcPts val="0"/>
              </a:spcAft>
              <a:buClr>
                <a:schemeClr val="dk1"/>
              </a:buClr>
              <a:buSzPts val="1100"/>
              <a:buFont typeface="Arial"/>
              <a:buNone/>
            </a:pPr>
            <a:r>
              <a:rPr lang="en-US" sz="2200"/>
              <a:t>To conduct my Research on Black </a:t>
            </a:r>
            <a:r>
              <a:rPr lang="en-US" sz="2200"/>
              <a:t>women's</a:t>
            </a:r>
            <a:r>
              <a:rPr lang="en-US" sz="2200"/>
              <a:t> Mental Health in Higher Ed I employed the secondary </a:t>
            </a:r>
            <a:r>
              <a:rPr lang="en-US" sz="2200"/>
              <a:t>research</a:t>
            </a:r>
            <a:r>
              <a:rPr lang="en-US" sz="2200"/>
              <a:t> method, a literature review. During my </a:t>
            </a:r>
            <a:r>
              <a:rPr lang="en-US" sz="2200"/>
              <a:t>research</a:t>
            </a:r>
            <a:r>
              <a:rPr lang="en-US" sz="2200"/>
              <a:t> method, I utilized Duke Library and Google Scholar to analyze </a:t>
            </a:r>
            <a:r>
              <a:rPr lang="en-US" sz="2200"/>
              <a:t>primary</a:t>
            </a:r>
            <a:r>
              <a:rPr lang="en-US" sz="2200"/>
              <a:t> and secondary sources for synthesis, I utilizes the </a:t>
            </a:r>
            <a:r>
              <a:rPr lang="en-US" sz="2200"/>
              <a:t>Journal</a:t>
            </a:r>
            <a:r>
              <a:rPr lang="en-US" sz="2200"/>
              <a:t> of School Psychology (JSP), </a:t>
            </a:r>
            <a:r>
              <a:rPr lang="en-US" sz="2200"/>
              <a:t>Inside</a:t>
            </a:r>
            <a:r>
              <a:rPr lang="en-US" sz="2200"/>
              <a:t> Higher Ed (IHE), National Library of Medicine (NLM), abc News article (ABC). </a:t>
            </a:r>
            <a:endParaRPr sz="2200"/>
          </a:p>
        </p:txBody>
      </p:sp>
      <p:sp>
        <p:nvSpPr>
          <p:cNvPr id="35" name="Google Shape;35;p3"/>
          <p:cNvSpPr txBox="1"/>
          <p:nvPr>
            <p:ph idx="7" type="body"/>
          </p:nvPr>
        </p:nvSpPr>
        <p:spPr>
          <a:xfrm>
            <a:off x="7576458" y="2133600"/>
            <a:ext cx="6792685"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a:t>Background</a:t>
            </a:r>
            <a:endParaRPr b="1" i="0" sz="2100" u="none" cap="none" strike="noStrike">
              <a:solidFill>
                <a:schemeClr val="lt1"/>
              </a:solidFill>
              <a:latin typeface="Arial"/>
              <a:ea typeface="Arial"/>
              <a:cs typeface="Arial"/>
              <a:sym typeface="Arial"/>
            </a:endParaRPr>
          </a:p>
        </p:txBody>
      </p:sp>
      <p:sp>
        <p:nvSpPr>
          <p:cNvPr id="36" name="Google Shape;36;p3"/>
          <p:cNvSpPr txBox="1"/>
          <p:nvPr>
            <p:ph idx="9" type="body"/>
          </p:nvPr>
        </p:nvSpPr>
        <p:spPr>
          <a:xfrm>
            <a:off x="14804572" y="2133600"/>
            <a:ext cx="6792600"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a:t>Data</a:t>
            </a:r>
            <a:endParaRPr b="1" i="0" sz="2100" u="none" cap="none" strike="noStrike">
              <a:solidFill>
                <a:schemeClr val="lt1"/>
              </a:solidFill>
              <a:latin typeface="Arial"/>
              <a:ea typeface="Arial"/>
              <a:cs typeface="Arial"/>
              <a:sym typeface="Arial"/>
            </a:endParaRPr>
          </a:p>
        </p:txBody>
      </p:sp>
      <p:sp>
        <p:nvSpPr>
          <p:cNvPr id="37" name="Google Shape;37;p3"/>
          <p:cNvSpPr txBox="1"/>
          <p:nvPr>
            <p:ph idx="13" type="body"/>
          </p:nvPr>
        </p:nvSpPr>
        <p:spPr>
          <a:xfrm>
            <a:off x="7641663" y="8686775"/>
            <a:ext cx="6792600" cy="6913500"/>
          </a:xfrm>
          <a:prstGeom prst="rect">
            <a:avLst/>
          </a:prstGeom>
          <a:noFill/>
          <a:ln>
            <a:noFill/>
          </a:ln>
        </p:spPr>
        <p:txBody>
          <a:bodyPr anchorCtr="0" anchor="t" bIns="39175" lIns="78350" spcFirstLastPara="1" rIns="78350" wrap="square" tIns="39175">
            <a:noAutofit/>
          </a:bodyPr>
          <a:lstStyle/>
          <a:p>
            <a:pPr indent="0" lvl="0" marL="914400" rtl="0" algn="l">
              <a:lnSpc>
                <a:spcPct val="115000"/>
              </a:lnSpc>
              <a:spcBef>
                <a:spcPts val="0"/>
              </a:spcBef>
              <a:spcAft>
                <a:spcPts val="0"/>
              </a:spcAft>
              <a:buNone/>
            </a:pPr>
            <a:r>
              <a:t/>
            </a:r>
            <a:endParaRPr sz="2000"/>
          </a:p>
          <a:p>
            <a:pPr indent="-355600" lvl="0" marL="914400" rtl="0" algn="l">
              <a:lnSpc>
                <a:spcPct val="115000"/>
              </a:lnSpc>
              <a:spcBef>
                <a:spcPts val="0"/>
              </a:spcBef>
              <a:spcAft>
                <a:spcPts val="0"/>
              </a:spcAft>
              <a:buSzPts val="2000"/>
              <a:buChar char="•"/>
            </a:pPr>
            <a:r>
              <a:rPr lang="en-US" sz="2000"/>
              <a:t>In a 2020 study 220 U.S. Black college </a:t>
            </a:r>
            <a:r>
              <a:rPr lang="en-US" sz="2000"/>
              <a:t>professors</a:t>
            </a:r>
            <a:r>
              <a:rPr lang="en-US" sz="2000"/>
              <a:t> found that even though being seen as a strong black women came with benefits it also came with the cost of their mental and physical health (Aya).</a:t>
            </a:r>
            <a:endParaRPr sz="2000"/>
          </a:p>
          <a:p>
            <a:pPr indent="-355600" lvl="0" marL="914400" rtl="0" algn="l">
              <a:lnSpc>
                <a:spcPct val="115000"/>
              </a:lnSpc>
              <a:spcBef>
                <a:spcPts val="0"/>
              </a:spcBef>
              <a:spcAft>
                <a:spcPts val="0"/>
              </a:spcAft>
              <a:buSzPts val="2000"/>
              <a:buChar char="•"/>
            </a:pPr>
            <a:r>
              <a:rPr lang="en-US" sz="2000"/>
              <a:t>Black women who participated in a study that showed those who did face discriminations in their workplace struggles with excessive eating and substance use (Aya).</a:t>
            </a:r>
            <a:endParaRPr sz="2000"/>
          </a:p>
          <a:p>
            <a:pPr indent="-355600" lvl="0" marL="914400" rtl="0" algn="l">
              <a:lnSpc>
                <a:spcPct val="115000"/>
              </a:lnSpc>
              <a:spcBef>
                <a:spcPts val="0"/>
              </a:spcBef>
              <a:spcAft>
                <a:spcPts val="0"/>
              </a:spcAft>
              <a:buSzPts val="2000"/>
              <a:buChar char="•"/>
            </a:pPr>
            <a:r>
              <a:rPr lang="en-US" sz="2000"/>
              <a:t>Research from 2020 shows that depression often occurs with substance use particularly alcohol use disorder (</a:t>
            </a:r>
            <a:r>
              <a:rPr lang="en-US" sz="2000">
                <a:highlight>
                  <a:srgbClr val="FFFFFF"/>
                </a:highlight>
              </a:rPr>
              <a:t>El-bahnasawi).</a:t>
            </a:r>
            <a:endParaRPr sz="2000"/>
          </a:p>
          <a:p>
            <a:pPr indent="-355600" lvl="0" marL="914400" rtl="0" algn="l">
              <a:lnSpc>
                <a:spcPct val="115000"/>
              </a:lnSpc>
              <a:spcBef>
                <a:spcPts val="0"/>
              </a:spcBef>
              <a:spcAft>
                <a:spcPts val="0"/>
              </a:spcAft>
              <a:buSzPts val="2000"/>
              <a:buChar char="•"/>
            </a:pPr>
            <a:r>
              <a:rPr lang="en-US" sz="2000"/>
              <a:t>The </a:t>
            </a:r>
            <a:r>
              <a:rPr lang="en-US" sz="2000"/>
              <a:t>hostility</a:t>
            </a:r>
            <a:r>
              <a:rPr lang="en-US" sz="2000"/>
              <a:t> that black women face in higher education can be </a:t>
            </a:r>
            <a:r>
              <a:rPr lang="en-US" sz="2000"/>
              <a:t>hazardous</a:t>
            </a:r>
            <a:r>
              <a:rPr lang="en-US" sz="2000"/>
              <a:t> to their health. The women in the study told that they were stuggling with depression, had though about suicide and felt physically ill when they go to campus(Aya).</a:t>
            </a:r>
            <a:endParaRPr sz="2000"/>
          </a:p>
          <a:p>
            <a:pPr indent="-355600" lvl="0" marL="914400" rtl="0" algn="l">
              <a:lnSpc>
                <a:spcPct val="115000"/>
              </a:lnSpc>
              <a:spcBef>
                <a:spcPts val="0"/>
              </a:spcBef>
              <a:spcAft>
                <a:spcPts val="0"/>
              </a:spcAft>
              <a:buSzPts val="2000"/>
              <a:buChar char="•"/>
            </a:pPr>
            <a:r>
              <a:rPr lang="en-US" sz="2000"/>
              <a:t>Gender based discrimination can be many things such as bullying, unequal pay, lack of opportunity and gaps in mental health care. </a:t>
            </a:r>
            <a:endParaRPr sz="2000"/>
          </a:p>
        </p:txBody>
      </p:sp>
      <p:sp>
        <p:nvSpPr>
          <p:cNvPr id="38" name="Google Shape;38;p3"/>
          <p:cNvSpPr txBox="1"/>
          <p:nvPr>
            <p:ph idx="14" type="body"/>
          </p:nvPr>
        </p:nvSpPr>
        <p:spPr>
          <a:xfrm>
            <a:off x="15063322" y="8458175"/>
            <a:ext cx="6792600"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a:t>Conclusion </a:t>
            </a:r>
            <a:endParaRPr b="1" i="0" sz="2100" u="none" cap="none" strike="noStrike">
              <a:solidFill>
                <a:schemeClr val="lt1"/>
              </a:solidFill>
              <a:latin typeface="Arial"/>
              <a:ea typeface="Arial"/>
              <a:cs typeface="Arial"/>
              <a:sym typeface="Arial"/>
            </a:endParaRPr>
          </a:p>
        </p:txBody>
      </p:sp>
      <p:sp>
        <p:nvSpPr>
          <p:cNvPr id="39" name="Google Shape;39;p3"/>
          <p:cNvSpPr txBox="1"/>
          <p:nvPr>
            <p:ph idx="14" type="body"/>
          </p:nvPr>
        </p:nvSpPr>
        <p:spPr>
          <a:xfrm>
            <a:off x="7694497" y="8475500"/>
            <a:ext cx="6792600"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a:t>Findings </a:t>
            </a:r>
            <a:endParaRPr b="1" i="0" sz="2100" u="none" cap="none" strike="noStrike">
              <a:solidFill>
                <a:schemeClr val="lt1"/>
              </a:solidFill>
              <a:latin typeface="Arial"/>
              <a:ea typeface="Arial"/>
              <a:cs typeface="Arial"/>
              <a:sym typeface="Arial"/>
            </a:endParaRPr>
          </a:p>
        </p:txBody>
      </p:sp>
      <p:sp>
        <p:nvSpPr>
          <p:cNvPr id="40" name="Google Shape;40;p3"/>
          <p:cNvSpPr txBox="1"/>
          <p:nvPr/>
        </p:nvSpPr>
        <p:spPr>
          <a:xfrm>
            <a:off x="15419425" y="8965700"/>
            <a:ext cx="6080400" cy="4612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I have concluded that Gender-Based discrimination has taken full effect within the workplace and is something not spoken of enough. African American women have tried to take a stand and have been ignored time after time, resulting in depression and anxiety rates shooting out the roof. There are many ways to prevent this, such as providing more free and accessible counselors and therapists for black women in the roles of chancellor, professor, Dean, etc. This could be seen as providing free and accessible counselors along campus grounds to support these black women instead of ignoring their cries for help. Women should not feel scared or isolated in their place of work or feel like their opportunities are being taken away because of their gender.</a:t>
            </a:r>
            <a:r>
              <a:rPr lang="en-US" sz="1900">
                <a:solidFill>
                  <a:schemeClr val="dk1"/>
                </a:solidFill>
                <a:latin typeface="Times New Roman"/>
                <a:ea typeface="Times New Roman"/>
                <a:cs typeface="Times New Roman"/>
                <a:sym typeface="Times New Roman"/>
              </a:rPr>
              <a:t> </a:t>
            </a:r>
            <a:r>
              <a:rPr lang="en-US" sz="1900">
                <a:solidFill>
                  <a:schemeClr val="dk1"/>
                </a:solidFill>
              </a:rPr>
              <a:t> </a:t>
            </a:r>
            <a:endParaRPr sz="18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2200">
              <a:latin typeface="Times New Roman"/>
              <a:ea typeface="Times New Roman"/>
              <a:cs typeface="Times New Roman"/>
              <a:sym typeface="Times New Roman"/>
            </a:endParaRPr>
          </a:p>
        </p:txBody>
      </p:sp>
      <p:pic>
        <p:nvPicPr>
          <p:cNvPr id="41" name="Google Shape;41;p3"/>
          <p:cNvPicPr preferRelativeResize="0"/>
          <p:nvPr/>
        </p:nvPicPr>
        <p:blipFill>
          <a:blip r:embed="rId4">
            <a:alphaModFix/>
          </a:blip>
          <a:stretch>
            <a:fillRect/>
          </a:stretch>
        </p:blipFill>
        <p:spPr>
          <a:xfrm>
            <a:off x="19732375" y="440550"/>
            <a:ext cx="1312050" cy="1312050"/>
          </a:xfrm>
          <a:prstGeom prst="rect">
            <a:avLst/>
          </a:prstGeom>
          <a:noFill/>
          <a:ln>
            <a:noFill/>
          </a:ln>
        </p:spPr>
      </p:pic>
      <p:sp>
        <p:nvSpPr>
          <p:cNvPr id="42" name="Google Shape;42;p3"/>
          <p:cNvSpPr txBox="1"/>
          <p:nvPr/>
        </p:nvSpPr>
        <p:spPr>
          <a:xfrm>
            <a:off x="15942200" y="2736275"/>
            <a:ext cx="4794900" cy="912600"/>
          </a:xfrm>
          <a:prstGeom prst="rect">
            <a:avLst/>
          </a:prstGeom>
          <a:noFill/>
          <a:ln>
            <a:noFill/>
          </a:ln>
        </p:spPr>
        <p:txBody>
          <a:bodyPr anchorCtr="0" anchor="t" bIns="91425" lIns="91425" spcFirstLastPara="1" rIns="91425" wrap="square" tIns="91425">
            <a:spAutoFit/>
          </a:bodyPr>
          <a:lstStyle/>
          <a:p>
            <a:pPr indent="-566055" lvl="0" marL="654955" rtl="0" algn="ctr">
              <a:lnSpc>
                <a:spcPct val="115000"/>
              </a:lnSpc>
              <a:spcBef>
                <a:spcPts val="0"/>
              </a:spcBef>
              <a:spcAft>
                <a:spcPts val="0"/>
              </a:spcAft>
              <a:buClr>
                <a:schemeClr val="dk1"/>
              </a:buClr>
              <a:buSzPts val="1100"/>
              <a:buFont typeface="Arial"/>
              <a:buNone/>
            </a:pPr>
            <a:r>
              <a:rPr b="1" lang="en-US" sz="2200">
                <a:solidFill>
                  <a:schemeClr val="dk1"/>
                </a:solidFill>
                <a:latin typeface="Times New Roman"/>
                <a:ea typeface="Times New Roman"/>
                <a:cs typeface="Times New Roman"/>
                <a:sym typeface="Times New Roman"/>
              </a:rPr>
              <a:t>Experience of Gender Discrimination</a:t>
            </a:r>
            <a:endParaRPr b="1" sz="2200">
              <a:solidFill>
                <a:schemeClr val="dk1"/>
              </a:solidFill>
              <a:latin typeface="Times New Roman"/>
              <a:ea typeface="Times New Roman"/>
              <a:cs typeface="Times New Roman"/>
              <a:sym typeface="Times New Roman"/>
            </a:endParaRPr>
          </a:p>
          <a:p>
            <a:pPr indent="-566055" lvl="0" marL="654955" rtl="0" algn="l">
              <a:lnSpc>
                <a:spcPct val="115000"/>
              </a:lnSpc>
              <a:spcBef>
                <a:spcPts val="0"/>
              </a:spcBef>
              <a:spcAft>
                <a:spcPts val="0"/>
              </a:spcAft>
              <a:buClr>
                <a:schemeClr val="dk1"/>
              </a:buClr>
              <a:buSzPts val="1100"/>
              <a:buFont typeface="Arial"/>
              <a:buNone/>
            </a:pPr>
            <a:r>
              <a:t/>
            </a:r>
            <a:endParaRPr sz="2200">
              <a:solidFill>
                <a:schemeClr val="dk1"/>
              </a:solidFill>
              <a:latin typeface="Times New Roman"/>
              <a:ea typeface="Times New Roman"/>
              <a:cs typeface="Times New Roman"/>
              <a:sym typeface="Times New Roman"/>
            </a:endParaRPr>
          </a:p>
        </p:txBody>
      </p:sp>
      <p:sp>
        <p:nvSpPr>
          <p:cNvPr id="43" name="Google Shape;43;p3"/>
          <p:cNvSpPr txBox="1"/>
          <p:nvPr/>
        </p:nvSpPr>
        <p:spPr>
          <a:xfrm>
            <a:off x="7549300" y="2666988"/>
            <a:ext cx="6993300" cy="6033900"/>
          </a:xfrm>
          <a:prstGeom prst="rect">
            <a:avLst/>
          </a:prstGeom>
          <a:noFill/>
          <a:ln>
            <a:noFill/>
          </a:ln>
        </p:spPr>
        <p:txBody>
          <a:bodyPr anchorCtr="0" anchor="t" bIns="91425" lIns="91425" spcFirstLastPara="1" rIns="91425" wrap="square" tIns="91425">
            <a:spAutoFit/>
          </a:bodyPr>
          <a:lstStyle/>
          <a:p>
            <a:pPr indent="-355600" lvl="0" marL="457200" rtl="0" algn="l">
              <a:spcBef>
                <a:spcPts val="0"/>
              </a:spcBef>
              <a:spcAft>
                <a:spcPts val="0"/>
              </a:spcAft>
              <a:buClr>
                <a:schemeClr val="dk1"/>
              </a:buClr>
              <a:buSzPts val="2000"/>
              <a:buFont typeface="Times New Roman"/>
              <a:buChar char="●"/>
            </a:pPr>
            <a:r>
              <a:rPr b="1" lang="en-US" sz="2000" u="sng">
                <a:solidFill>
                  <a:schemeClr val="dk1"/>
                </a:solidFill>
                <a:latin typeface="Times New Roman"/>
                <a:ea typeface="Times New Roman"/>
                <a:cs typeface="Times New Roman"/>
                <a:sym typeface="Times New Roman"/>
              </a:rPr>
              <a:t>Gender- Based Discrimination</a:t>
            </a:r>
            <a:r>
              <a:rPr lang="en-US" sz="2000">
                <a:solidFill>
                  <a:schemeClr val="dk1"/>
                </a:solidFill>
                <a:latin typeface="Times New Roman"/>
                <a:ea typeface="Times New Roman"/>
                <a:cs typeface="Times New Roman"/>
                <a:sym typeface="Times New Roman"/>
              </a:rPr>
              <a:t> is when individuals are treated negatively or unequally based on their gender</a:t>
            </a:r>
            <a:endParaRPr sz="2000">
              <a:solidFill>
                <a:schemeClr val="dk1"/>
              </a:solidFill>
              <a:latin typeface="Times New Roman"/>
              <a:ea typeface="Times New Roman"/>
              <a:cs typeface="Times New Roman"/>
              <a:sym typeface="Times New Roman"/>
            </a:endParaRPr>
          </a:p>
          <a:p>
            <a:pPr indent="-355600" lvl="0" marL="457200" rtl="0" algn="l">
              <a:spcBef>
                <a:spcPts val="0"/>
              </a:spcBef>
              <a:spcAft>
                <a:spcPts val="0"/>
              </a:spcAft>
              <a:buClr>
                <a:schemeClr val="dk1"/>
              </a:buClr>
              <a:buSzPts val="2000"/>
              <a:buChar char="●"/>
            </a:pPr>
            <a:r>
              <a:rPr lang="en-US" sz="2000">
                <a:solidFill>
                  <a:schemeClr val="dk1"/>
                </a:solidFill>
                <a:latin typeface="Times New Roman"/>
                <a:ea typeface="Times New Roman"/>
                <a:cs typeface="Times New Roman"/>
                <a:sym typeface="Times New Roman"/>
              </a:rPr>
              <a:t>Majority who struggle from this are women and girls </a:t>
            </a:r>
            <a:endParaRPr sz="2000">
              <a:solidFill>
                <a:schemeClr val="dk1"/>
              </a:solidFill>
              <a:latin typeface="Times New Roman"/>
              <a:ea typeface="Times New Roman"/>
              <a:cs typeface="Times New Roman"/>
              <a:sym typeface="Times New Roman"/>
            </a:endParaRPr>
          </a:p>
          <a:p>
            <a:pPr indent="-355600" lvl="0" marL="457200" rtl="0" algn="l">
              <a:spcBef>
                <a:spcPts val="0"/>
              </a:spcBef>
              <a:spcAft>
                <a:spcPts val="0"/>
              </a:spcAft>
              <a:buClr>
                <a:schemeClr val="dk1"/>
              </a:buClr>
              <a:buSzPts val="2000"/>
              <a:buChar char="●"/>
            </a:pPr>
            <a:r>
              <a:rPr lang="en-US" sz="2000">
                <a:solidFill>
                  <a:schemeClr val="dk1"/>
                </a:solidFill>
                <a:latin typeface="Times New Roman"/>
                <a:ea typeface="Times New Roman"/>
                <a:cs typeface="Times New Roman"/>
                <a:sym typeface="Times New Roman"/>
              </a:rPr>
              <a:t>Women have struggled to find their place in society since the early 1800’s ( Little). </a:t>
            </a:r>
            <a:endParaRPr sz="2000">
              <a:solidFill>
                <a:schemeClr val="dk1"/>
              </a:solidFill>
              <a:latin typeface="Times New Roman"/>
              <a:ea typeface="Times New Roman"/>
              <a:cs typeface="Times New Roman"/>
              <a:sym typeface="Times New Roman"/>
            </a:endParaRPr>
          </a:p>
          <a:p>
            <a:pPr indent="-355600" lvl="0" marL="457200" rtl="0" algn="l">
              <a:spcBef>
                <a:spcPts val="0"/>
              </a:spcBef>
              <a:spcAft>
                <a:spcPts val="0"/>
              </a:spcAft>
              <a:buClr>
                <a:schemeClr val="dk1"/>
              </a:buClr>
              <a:buSzPts val="2000"/>
              <a:buChar char="●"/>
            </a:pPr>
            <a:r>
              <a:rPr lang="en-US" sz="2000">
                <a:solidFill>
                  <a:schemeClr val="dk1"/>
                </a:solidFill>
                <a:latin typeface="Times New Roman"/>
                <a:ea typeface="Times New Roman"/>
                <a:cs typeface="Times New Roman"/>
                <a:sym typeface="Times New Roman"/>
              </a:rPr>
              <a:t>24% of women say they have earned less than a man doing the same work </a:t>
            </a:r>
            <a:endParaRPr sz="2000">
              <a:solidFill>
                <a:schemeClr val="dk1"/>
              </a:solidFill>
              <a:latin typeface="Times New Roman"/>
              <a:ea typeface="Times New Roman"/>
              <a:cs typeface="Times New Roman"/>
              <a:sym typeface="Times New Roman"/>
            </a:endParaRPr>
          </a:p>
          <a:p>
            <a:pPr indent="-355600" lvl="0" marL="457200" rtl="0" algn="l">
              <a:spcBef>
                <a:spcPts val="0"/>
              </a:spcBef>
              <a:spcAft>
                <a:spcPts val="0"/>
              </a:spcAft>
              <a:buClr>
                <a:schemeClr val="dk1"/>
              </a:buClr>
              <a:buSzPts val="2000"/>
              <a:buChar char="●"/>
            </a:pPr>
            <a:r>
              <a:rPr lang="en-US" sz="2000">
                <a:solidFill>
                  <a:schemeClr val="dk1"/>
                </a:solidFill>
                <a:latin typeface="Times New Roman"/>
                <a:ea typeface="Times New Roman"/>
                <a:cs typeface="Times New Roman"/>
                <a:sym typeface="Times New Roman"/>
              </a:rPr>
              <a:t>A black women stated she did not fit in and spoke on being routinely isolated by peers and potential mentors in the workplace (Aya).</a:t>
            </a:r>
            <a:endParaRPr sz="2000">
              <a:solidFill>
                <a:schemeClr val="dk1"/>
              </a:solidFill>
              <a:latin typeface="Times New Roman"/>
              <a:ea typeface="Times New Roman"/>
              <a:cs typeface="Times New Roman"/>
              <a:sym typeface="Times New Roman"/>
            </a:endParaRPr>
          </a:p>
          <a:p>
            <a:pPr indent="-355600" lvl="0" marL="457200" rtl="0" algn="l">
              <a:spcBef>
                <a:spcPts val="0"/>
              </a:spcBef>
              <a:spcAft>
                <a:spcPts val="0"/>
              </a:spcAft>
              <a:buClr>
                <a:schemeClr val="dk1"/>
              </a:buClr>
              <a:buSzPts val="2000"/>
              <a:buChar char="●"/>
            </a:pPr>
            <a:r>
              <a:rPr lang="en-US" sz="2000">
                <a:solidFill>
                  <a:schemeClr val="dk1"/>
                </a:solidFill>
                <a:latin typeface="Times New Roman"/>
                <a:ea typeface="Times New Roman"/>
                <a:cs typeface="Times New Roman"/>
                <a:sym typeface="Times New Roman"/>
              </a:rPr>
              <a:t>In a 2020 survey for Black students and women in Higher Ed the results came that participants often felt like because of the isolation that they were missing out on various opportunities (Aya)</a:t>
            </a:r>
            <a:endParaRPr sz="2000">
              <a:solidFill>
                <a:schemeClr val="dk1"/>
              </a:solidFill>
              <a:latin typeface="Times New Roman"/>
              <a:ea typeface="Times New Roman"/>
              <a:cs typeface="Times New Roman"/>
              <a:sym typeface="Times New Roman"/>
            </a:endParaRPr>
          </a:p>
          <a:p>
            <a:pPr indent="-355600" lvl="0" marL="457200" rtl="0" algn="l">
              <a:spcBef>
                <a:spcPts val="0"/>
              </a:spcBef>
              <a:spcAft>
                <a:spcPts val="0"/>
              </a:spcAft>
              <a:buClr>
                <a:schemeClr val="dk1"/>
              </a:buClr>
              <a:buSzPts val="2000"/>
              <a:buChar char="●"/>
            </a:pPr>
            <a:r>
              <a:rPr lang="en-US" sz="2000">
                <a:solidFill>
                  <a:schemeClr val="dk1"/>
                </a:solidFill>
                <a:latin typeface="Times New Roman"/>
                <a:ea typeface="Times New Roman"/>
                <a:cs typeface="Times New Roman"/>
                <a:sym typeface="Times New Roman"/>
              </a:rPr>
              <a:t>When speaking on mental Health I am referring to depression</a:t>
            </a:r>
            <a:endParaRPr sz="2000">
              <a:solidFill>
                <a:schemeClr val="dk1"/>
              </a:solidFill>
              <a:latin typeface="Times New Roman"/>
              <a:ea typeface="Times New Roman"/>
              <a:cs typeface="Times New Roman"/>
              <a:sym typeface="Times New Roman"/>
            </a:endParaRPr>
          </a:p>
          <a:p>
            <a:pPr indent="-355600" lvl="0" marL="457200" rtl="0" algn="l">
              <a:spcBef>
                <a:spcPts val="0"/>
              </a:spcBef>
              <a:spcAft>
                <a:spcPts val="0"/>
              </a:spcAft>
              <a:buClr>
                <a:schemeClr val="dk1"/>
              </a:buClr>
              <a:buSzPts val="2000"/>
              <a:buChar char="●"/>
            </a:pPr>
            <a:r>
              <a:rPr lang="en-US" sz="2000">
                <a:solidFill>
                  <a:schemeClr val="dk1"/>
                </a:solidFill>
                <a:latin typeface="Times New Roman"/>
                <a:ea typeface="Times New Roman"/>
                <a:cs typeface="Times New Roman"/>
                <a:sym typeface="Times New Roman"/>
              </a:rPr>
              <a:t>A Black professor “Candia Bailey” at Lincoln University  took her own life on January 8,2024 because of the Discrimination and bullying in her workplace (Lawson). </a:t>
            </a:r>
            <a:r>
              <a:rPr lang="en-US" sz="2000">
                <a:solidFill>
                  <a:schemeClr val="dk1"/>
                </a:solidFill>
                <a:latin typeface="Times New Roman"/>
                <a:ea typeface="Times New Roman"/>
                <a:cs typeface="Times New Roman"/>
                <a:sym typeface="Times New Roman"/>
              </a:rPr>
              <a:t> </a:t>
            </a:r>
            <a:endParaRPr sz="20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2000">
              <a:solidFill>
                <a:schemeClr val="dk1"/>
              </a:solidFill>
              <a:latin typeface="Times New Roman"/>
              <a:ea typeface="Times New Roman"/>
              <a:cs typeface="Times New Roman"/>
              <a:sym typeface="Times New Roman"/>
            </a:endParaRPr>
          </a:p>
        </p:txBody>
      </p:sp>
      <p:sp>
        <p:nvSpPr>
          <p:cNvPr id="44" name="Google Shape;44;p3"/>
          <p:cNvSpPr txBox="1"/>
          <p:nvPr/>
        </p:nvSpPr>
        <p:spPr>
          <a:xfrm>
            <a:off x="15593150" y="7573500"/>
            <a:ext cx="5493000" cy="131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latin typeface="Times New Roman"/>
                <a:ea typeface="Times New Roman"/>
                <a:cs typeface="Times New Roman"/>
                <a:sym typeface="Times New Roman"/>
              </a:rPr>
              <a:t>Source:</a:t>
            </a:r>
            <a:r>
              <a:rPr lang="en-US" sz="1800">
                <a:solidFill>
                  <a:schemeClr val="dk1"/>
                </a:solidFill>
                <a:highlight>
                  <a:srgbClr val="FFFFFF"/>
                </a:highlight>
                <a:latin typeface="Times New Roman"/>
                <a:ea typeface="Times New Roman"/>
                <a:cs typeface="Times New Roman"/>
                <a:sym typeface="Times New Roman"/>
              </a:rPr>
              <a:t>8 charts that show the impact of race and gender on technology careers</a:t>
            </a:r>
            <a:endParaRPr sz="1800">
              <a:solidFill>
                <a:schemeClr val="dk1"/>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None/>
            </a:pPr>
            <a:r>
              <a:rPr lang="en-US" sz="1800">
                <a:latin typeface="Times New Roman"/>
                <a:ea typeface="Times New Roman"/>
                <a:cs typeface="Times New Roman"/>
                <a:sym typeface="Times New Roman"/>
              </a:rPr>
              <a:t> </a:t>
            </a:r>
            <a:endParaRPr sz="1800">
              <a:latin typeface="Times New Roman"/>
              <a:ea typeface="Times New Roman"/>
              <a:cs typeface="Times New Roman"/>
              <a:sym typeface="Times New Roman"/>
            </a:endParaRPr>
          </a:p>
        </p:txBody>
      </p:sp>
      <p:sp>
        <p:nvSpPr>
          <p:cNvPr id="45" name="Google Shape;45;p3"/>
          <p:cNvSpPr/>
          <p:nvPr/>
        </p:nvSpPr>
        <p:spPr>
          <a:xfrm>
            <a:off x="20217575" y="16084200"/>
            <a:ext cx="1523700" cy="375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