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9" r:id="rId4"/>
  </p:sldMasterIdLst>
  <p:notesMasterIdLst>
    <p:notesMasterId r:id="rId5"/>
  </p:notesMasterIdLst>
  <p:sldIdLst>
    <p:sldId id="256" r:id="rId6"/>
  </p:sldIdLst>
  <p:sldSz cy="16459200" cx="21945600"/>
  <p:notesSz cx="6858000" cy="9144000"/>
  <p:embeddedFontLst>
    <p:embeddedFont>
      <p:font typeface="Changa One"/>
      <p:regular r:id="rId7"/>
      <p:italic r:id="rId8"/>
    </p:embeddedFont>
    <p:embeddedFont>
      <p:font typeface="Merriweather"/>
      <p:regular r:id="rId9"/>
      <p:bold r:id="rId10"/>
      <p:italic r:id="rId11"/>
      <p:boldItalic r:id="rId1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3" name="Kay 6nn"/>
  <p:cmAuthor clrIdx="1" id="1" initials="" lastIdx="1" name="Lauren Casteen"/>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commentAuthors" Target="commentAuthors.xml"/><Relationship Id="rId4" Type="http://schemas.openxmlformats.org/officeDocument/2006/relationships/slideMaster" Target="slideMasters/slideMaster1.xml"/><Relationship Id="rId11" Type="http://schemas.openxmlformats.org/officeDocument/2006/relationships/font" Target="fonts/Merriweather-italic.fntdata"/><Relationship Id="rId10" Type="http://schemas.openxmlformats.org/officeDocument/2006/relationships/font" Target="fonts/Merriweather-bold.fntdata"/><Relationship Id="rId12" Type="http://schemas.openxmlformats.org/officeDocument/2006/relationships/font" Target="fonts/Merriweather-boldItalic.fntdata"/><Relationship Id="rId9" Type="http://schemas.openxmlformats.org/officeDocument/2006/relationships/font" Target="fonts/Merriweather-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ChangaOne-regular.fntdata"/><Relationship Id="rId8" Type="http://schemas.openxmlformats.org/officeDocument/2006/relationships/font" Target="fonts/ChangaOne-italic.fntdata"/></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4-07-31T19:36:06.596">
    <p:pos x="9791" y="2204"/>
    <p:text>How does socioeconomic status impact college readiness of low-income students?</p:text>
  </p:cm>
  <p:cm authorId="1" idx="1" dt="2024-07-30T14:14:39.366">
    <p:pos x="9680" y="8542"/>
    <p:text>Reword. See Casteen for assistance with this.</p:text>
  </p:cm>
  <p:cm authorId="0" idx="2" dt="2024-07-31T19:41:57.896">
    <p:pos x="212" y="4538"/>
    <p:text>These people, chronically poor, these are the outcomes</p:text>
  </p:cm>
  <p:cm authorId="0" idx="3" dt="2024-07-31T19:36:30.349">
    <p:pos x="219" y="2229"/>
    <p:text>Low-income students physiological needs are not met based on Maslow's Hierarchy of Needs, which make them less likely to be college ready.</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nces.ed.gov/programs/digest/d17/tables/dt17_104.90.asp"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1: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rPr lang="en-US" u="sng">
                <a:solidFill>
                  <a:schemeClr val="hlink"/>
                </a:solidFill>
                <a:hlinkClick r:id="rId2"/>
              </a:rPr>
              <a:t>https://nces.ed.gov/programs/digest/d17/tables/dt17_104.90.asp</a:t>
            </a:r>
            <a:r>
              <a:rPr lang="en-US"/>
              <a:t> </a:t>
            </a:r>
            <a:endParaRPr/>
          </a:p>
        </p:txBody>
      </p:sp>
      <p:sp>
        <p:nvSpPr>
          <p:cNvPr id="27" name="Google Shape;27;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2"/>
          <p:cNvSpPr txBox="1"/>
          <p:nvPr>
            <p:ph type="title"/>
          </p:nvPr>
        </p:nvSpPr>
        <p:spPr>
          <a:xfrm>
            <a:off x="348343" y="304800"/>
            <a:ext cx="21248915"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lvl="0" marR="0" rtl="0" algn="ctr">
              <a:lnSpc>
                <a:spcPct val="100000"/>
              </a:lnSpc>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p2"/>
          <p:cNvSpPr txBox="1"/>
          <p:nvPr>
            <p:ph idx="1" type="body"/>
          </p:nvPr>
        </p:nvSpPr>
        <p:spPr>
          <a:xfrm>
            <a:off x="348343"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2"/>
          <p:cNvSpPr txBox="1"/>
          <p:nvPr>
            <p:ph idx="2" type="body"/>
          </p:nvPr>
        </p:nvSpPr>
        <p:spPr>
          <a:xfrm>
            <a:off x="348343" y="2819400"/>
            <a:ext cx="6792685" cy="43434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2"/>
          <p:cNvSpPr txBox="1"/>
          <p:nvPr>
            <p:ph idx="3" type="body"/>
          </p:nvPr>
        </p:nvSpPr>
        <p:spPr>
          <a:xfrm>
            <a:off x="348343" y="73152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2"/>
          <p:cNvSpPr txBox="1"/>
          <p:nvPr>
            <p:ph idx="4" type="body"/>
          </p:nvPr>
        </p:nvSpPr>
        <p:spPr>
          <a:xfrm>
            <a:off x="348343" y="80010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2"/>
          <p:cNvSpPr txBox="1"/>
          <p:nvPr>
            <p:ph idx="5" type="body"/>
          </p:nvPr>
        </p:nvSpPr>
        <p:spPr>
          <a:xfrm>
            <a:off x="348343"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2"/>
          <p:cNvSpPr txBox="1"/>
          <p:nvPr>
            <p:ph idx="6" type="body"/>
          </p:nvPr>
        </p:nvSpPr>
        <p:spPr>
          <a:xfrm>
            <a:off x="348343" y="124968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2"/>
          <p:cNvSpPr txBox="1"/>
          <p:nvPr>
            <p:ph idx="7" type="body"/>
          </p:nvPr>
        </p:nvSpPr>
        <p:spPr>
          <a:xfrm>
            <a:off x="7576458"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2"/>
          <p:cNvSpPr txBox="1"/>
          <p:nvPr>
            <p:ph idx="8" type="body"/>
          </p:nvPr>
        </p:nvSpPr>
        <p:spPr>
          <a:xfrm>
            <a:off x="14804572" y="12496800"/>
            <a:ext cx="6792685" cy="36576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2"/>
          <p:cNvSpPr txBox="1"/>
          <p:nvPr>
            <p:ph idx="9" type="body"/>
          </p:nvPr>
        </p:nvSpPr>
        <p:spPr>
          <a:xfrm>
            <a:off x="14804572"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2"/>
          <p:cNvSpPr txBox="1"/>
          <p:nvPr>
            <p:ph idx="13" type="body"/>
          </p:nvPr>
        </p:nvSpPr>
        <p:spPr>
          <a:xfrm>
            <a:off x="14804572" y="2819400"/>
            <a:ext cx="6792685" cy="88392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2"/>
          <p:cNvSpPr txBox="1"/>
          <p:nvPr>
            <p:ph idx="14" type="body"/>
          </p:nvPr>
        </p:nvSpPr>
        <p:spPr>
          <a:xfrm>
            <a:off x="14804572"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2"/>
          <p:cNvSpPr txBox="1"/>
          <p:nvPr>
            <p:ph idx="15" type="body"/>
          </p:nvPr>
        </p:nvSpPr>
        <p:spPr>
          <a:xfrm>
            <a:off x="7576458" y="2819400"/>
            <a:ext cx="6792685" cy="13335001"/>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2"/>
          <p:cNvSpPr/>
          <p:nvPr>
            <p:ph idx="16" type="pic"/>
          </p:nvPr>
        </p:nvSpPr>
        <p:spPr>
          <a:xfrm>
            <a:off x="609602" y="457200"/>
            <a:ext cx="1567543" cy="1371600"/>
          </a:xfrm>
          <a:prstGeom prst="rect">
            <a:avLst/>
          </a:prstGeom>
          <a:solidFill>
            <a:schemeClr val="lt1"/>
          </a:solidFill>
          <a:ln>
            <a:noFill/>
          </a:ln>
        </p:spPr>
      </p:sp>
      <p:sp>
        <p:nvSpPr>
          <p:cNvPr id="21" name="Google Shape;21;p2"/>
          <p:cNvSpPr/>
          <p:nvPr>
            <p:ph idx="17" type="pic"/>
          </p:nvPr>
        </p:nvSpPr>
        <p:spPr>
          <a:xfrm>
            <a:off x="19855545" y="457200"/>
            <a:ext cx="1567543" cy="1371600"/>
          </a:xfrm>
          <a:prstGeom prst="rect">
            <a:avLst/>
          </a:prstGeom>
          <a:solidFill>
            <a:schemeClr val="lt1"/>
          </a:solidFill>
          <a:ln>
            <a:noFill/>
          </a:ln>
        </p:spPr>
      </p:sp>
      <p:sp>
        <p:nvSpPr>
          <p:cNvPr id="22" name="Google Shape;22;p2"/>
          <p:cNvSpPr/>
          <p:nvPr>
            <p:ph idx="18" type="chart"/>
          </p:nvPr>
        </p:nvSpPr>
        <p:spPr>
          <a:xfrm>
            <a:off x="8098974" y="8077200"/>
            <a:ext cx="5747657" cy="335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2"/>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2"/>
          <p:cNvPicPr preferRelativeResize="0"/>
          <p:nvPr/>
        </p:nvPicPr>
        <p:blipFill rotWithShape="1">
          <a:blip r:embed="rId2">
            <a:alphaModFix/>
          </a:blip>
          <a:srcRect b="0" l="0" r="0" t="0"/>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comments" Target="../comments/comment1.xml"/><Relationship Id="rId4" Type="http://schemas.openxmlformats.org/officeDocument/2006/relationships/image" Target="../media/image3.png"/><Relationship Id="rId5" Type="http://schemas.openxmlformats.org/officeDocument/2006/relationships/image" Target="../media/image4.jpg"/><Relationship Id="rId6" Type="http://schemas.openxmlformats.org/officeDocument/2006/relationships/image" Target="../media/image5.png"/><Relationship Id="rId7" Type="http://schemas.openxmlformats.org/officeDocument/2006/relationships/image" Target="../media/image2.png"/><Relationship Id="rId8" Type="http://schemas.openxmlformats.org/officeDocument/2006/relationships/hyperlink" Target="https://nyaspubs.onlinelibrary.wiley.com/doi/full/10.1111/j.1749-6632.2009.05331.x"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 name="Shape 28"/>
        <p:cNvGrpSpPr/>
        <p:nvPr/>
      </p:nvGrpSpPr>
      <p:grpSpPr>
        <a:xfrm>
          <a:off x="0" y="0"/>
          <a:ext cx="0" cy="0"/>
          <a:chOff x="0" y="0"/>
          <a:chExt cx="0" cy="0"/>
        </a:xfrm>
      </p:grpSpPr>
      <p:sp>
        <p:nvSpPr>
          <p:cNvPr id="29" name="Google Shape;29;p3"/>
          <p:cNvSpPr txBox="1"/>
          <p:nvPr>
            <p:ph type="title"/>
          </p:nvPr>
        </p:nvSpPr>
        <p:spPr>
          <a:xfrm>
            <a:off x="0" y="0"/>
            <a:ext cx="22093500" cy="2835300"/>
          </a:xfrm>
          <a:prstGeom prst="rect">
            <a:avLst/>
          </a:prstGeom>
          <a:solidFill>
            <a:schemeClr val="accent4"/>
          </a:solidFill>
          <a:ln cap="flat" cmpd="sng" w="9525">
            <a:solidFill>
              <a:srgbClr val="09306B"/>
            </a:solidFill>
            <a:prstDash val="solid"/>
            <a:round/>
            <a:headEnd len="sm" w="sm" type="none"/>
            <a:tailEnd len="sm" w="sm" type="none"/>
          </a:ln>
        </p:spPr>
        <p:txBody>
          <a:bodyPr anchorCtr="1" anchor="ctr"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i="1" lang="en-US" sz="5200"/>
              <a:t>Location Affects Mental Health:</a:t>
            </a:r>
            <a:endParaRPr i="1" sz="5200"/>
          </a:p>
          <a:p>
            <a:pPr indent="0" lvl="0" marL="0" marR="0" rtl="0" algn="ctr">
              <a:lnSpc>
                <a:spcPct val="100000"/>
              </a:lnSpc>
              <a:spcBef>
                <a:spcPts val="0"/>
              </a:spcBef>
              <a:spcAft>
                <a:spcPts val="0"/>
              </a:spcAft>
              <a:buClr>
                <a:schemeClr val="lt1"/>
              </a:buClr>
              <a:buSzPts val="1400"/>
              <a:buFont typeface="Arial"/>
              <a:buNone/>
            </a:pPr>
            <a:r>
              <a:rPr i="1" lang="en-US" sz="5200"/>
              <a:t>Basic Needs or Higher Education?</a:t>
            </a:r>
            <a:endParaRPr i="1" sz="5200"/>
          </a:p>
          <a:p>
            <a:pPr indent="0" lvl="0" marL="0" marR="0" rtl="0" algn="ctr">
              <a:lnSpc>
                <a:spcPct val="100000"/>
              </a:lnSpc>
              <a:spcBef>
                <a:spcPts val="0"/>
              </a:spcBef>
              <a:spcAft>
                <a:spcPts val="0"/>
              </a:spcAft>
              <a:buClr>
                <a:schemeClr val="lt1"/>
              </a:buClr>
              <a:buSzPts val="1400"/>
              <a:buFont typeface="Arial"/>
              <a:buNone/>
            </a:pPr>
            <a:r>
              <a:t/>
            </a:r>
            <a:endParaRPr i="1" sz="1000"/>
          </a:p>
          <a:p>
            <a:pPr indent="0" lvl="0" marL="0" marR="0" rtl="0" algn="ctr">
              <a:lnSpc>
                <a:spcPct val="100000"/>
              </a:lnSpc>
              <a:spcBef>
                <a:spcPts val="0"/>
              </a:spcBef>
              <a:spcAft>
                <a:spcPts val="0"/>
              </a:spcAft>
              <a:buClr>
                <a:schemeClr val="lt1"/>
              </a:buClr>
              <a:buSzPts val="1400"/>
              <a:buFont typeface="Arial"/>
              <a:buNone/>
            </a:pPr>
            <a:r>
              <a:rPr b="0" i="1" lang="en-US"/>
              <a:t>Kayla M. Lewis | Charles E.Jordan High School</a:t>
            </a:r>
            <a:endParaRPr b="0" i="1"/>
          </a:p>
        </p:txBody>
      </p:sp>
      <p:sp>
        <p:nvSpPr>
          <p:cNvPr id="30" name="Google Shape;30;p3"/>
          <p:cNvSpPr txBox="1"/>
          <p:nvPr>
            <p:ph idx="1" type="body"/>
          </p:nvPr>
        </p:nvSpPr>
        <p:spPr>
          <a:xfrm>
            <a:off x="348418" y="2972150"/>
            <a:ext cx="6792600" cy="533400"/>
          </a:xfrm>
          <a:prstGeom prst="rect">
            <a:avLst/>
          </a:prstGeom>
          <a:solidFill>
            <a:schemeClr val="accent4"/>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lnSpc>
                <a:spcPct val="100000"/>
              </a:lnSpc>
              <a:spcBef>
                <a:spcPts val="0"/>
              </a:spcBef>
              <a:spcAft>
                <a:spcPts val="0"/>
              </a:spcAft>
              <a:buClr>
                <a:schemeClr val="lt1"/>
              </a:buClr>
              <a:buSzPts val="1400"/>
              <a:buFont typeface="Arial"/>
              <a:buNone/>
            </a:pPr>
            <a:r>
              <a:rPr lang="en-US" sz="3000">
                <a:latin typeface="Changa One"/>
                <a:ea typeface="Changa One"/>
                <a:cs typeface="Changa One"/>
                <a:sym typeface="Changa One"/>
              </a:rPr>
              <a:t>				</a:t>
            </a:r>
            <a:r>
              <a:rPr lang="en-US" sz="3000">
                <a:latin typeface="Merriweather"/>
                <a:ea typeface="Merriweather"/>
                <a:cs typeface="Merriweather"/>
                <a:sym typeface="Merriweather"/>
              </a:rPr>
              <a:t>Introduction</a:t>
            </a:r>
            <a:endParaRPr i="0" sz="3000" u="none" cap="none" strike="noStrike">
              <a:solidFill>
                <a:schemeClr val="lt1"/>
              </a:solidFill>
              <a:latin typeface="Merriweather"/>
              <a:ea typeface="Merriweather"/>
              <a:cs typeface="Merriweather"/>
              <a:sym typeface="Merriweather"/>
            </a:endParaRPr>
          </a:p>
        </p:txBody>
      </p:sp>
      <p:sp>
        <p:nvSpPr>
          <p:cNvPr id="31" name="Google Shape;31;p3"/>
          <p:cNvSpPr txBox="1"/>
          <p:nvPr>
            <p:ph idx="4" type="body"/>
          </p:nvPr>
        </p:nvSpPr>
        <p:spPr>
          <a:xfrm>
            <a:off x="484943" y="8001000"/>
            <a:ext cx="6792600" cy="3657600"/>
          </a:xfrm>
          <a:prstGeom prst="rect">
            <a:avLst/>
          </a:prstGeom>
          <a:noFill/>
          <a:ln>
            <a:noFill/>
          </a:ln>
        </p:spPr>
        <p:txBody>
          <a:bodyPr anchorCtr="0" anchor="t" bIns="39175" lIns="78350" spcFirstLastPara="1" rIns="78350" wrap="square" tIns="39175">
            <a:noAutofit/>
          </a:bodyPr>
          <a:lstStyle/>
          <a:p>
            <a:pPr indent="0" lvl="0" marL="0" rtl="0" algn="l">
              <a:lnSpc>
                <a:spcPct val="100000"/>
              </a:lnSpc>
              <a:spcBef>
                <a:spcPts val="1200"/>
              </a:spcBef>
              <a:spcAft>
                <a:spcPts val="0"/>
              </a:spcAft>
              <a:buClr>
                <a:schemeClr val="dk1"/>
              </a:buClr>
              <a:buSzPts val="1100"/>
              <a:buFont typeface="Arial"/>
              <a:buNone/>
            </a:pPr>
            <a:r>
              <a:t/>
            </a:r>
            <a:endParaRPr sz="3000">
              <a:latin typeface="Calibri"/>
              <a:ea typeface="Calibri"/>
              <a:cs typeface="Calibri"/>
              <a:sym typeface="Calibri"/>
            </a:endParaRPr>
          </a:p>
          <a:p>
            <a:pPr indent="0" lvl="0" marL="0" rtl="0" algn="l">
              <a:lnSpc>
                <a:spcPct val="100000"/>
              </a:lnSpc>
              <a:spcBef>
                <a:spcPts val="1200"/>
              </a:spcBef>
              <a:spcAft>
                <a:spcPts val="0"/>
              </a:spcAft>
              <a:buClr>
                <a:schemeClr val="dk1"/>
              </a:buClr>
              <a:buSzPts val="1100"/>
              <a:buFont typeface="Arial"/>
              <a:buNone/>
            </a:pPr>
            <a:r>
              <a:rPr b="1" lang="en-US" sz="2000">
                <a:latin typeface="Calibri"/>
                <a:ea typeface="Calibri"/>
                <a:cs typeface="Calibri"/>
                <a:sym typeface="Calibri"/>
              </a:rPr>
              <a:t> </a:t>
            </a:r>
            <a:endParaRPr sz="3000">
              <a:latin typeface="Calibri"/>
              <a:ea typeface="Calibri"/>
              <a:cs typeface="Calibri"/>
              <a:sym typeface="Calibri"/>
            </a:endParaRPr>
          </a:p>
        </p:txBody>
      </p:sp>
      <p:sp>
        <p:nvSpPr>
          <p:cNvPr id="32" name="Google Shape;32;p3"/>
          <p:cNvSpPr txBox="1"/>
          <p:nvPr>
            <p:ph idx="5" type="body"/>
          </p:nvPr>
        </p:nvSpPr>
        <p:spPr>
          <a:xfrm>
            <a:off x="348418" y="6591300"/>
            <a:ext cx="6792600" cy="533400"/>
          </a:xfrm>
          <a:prstGeom prst="rect">
            <a:avLst/>
          </a:prstGeom>
          <a:solidFill>
            <a:schemeClr val="accent4"/>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3000">
                <a:latin typeface="Merriweather"/>
                <a:ea typeface="Merriweather"/>
                <a:cs typeface="Merriweather"/>
                <a:sym typeface="Merriweather"/>
              </a:rPr>
              <a:t>Background</a:t>
            </a:r>
            <a:endParaRPr i="0" sz="3000" u="none" cap="none" strike="noStrike">
              <a:solidFill>
                <a:schemeClr val="lt1"/>
              </a:solidFill>
              <a:latin typeface="Merriweather"/>
              <a:ea typeface="Merriweather"/>
              <a:cs typeface="Merriweather"/>
              <a:sym typeface="Merriweather"/>
            </a:endParaRPr>
          </a:p>
        </p:txBody>
      </p:sp>
      <p:sp>
        <p:nvSpPr>
          <p:cNvPr id="33" name="Google Shape;33;p3"/>
          <p:cNvSpPr txBox="1"/>
          <p:nvPr>
            <p:ph idx="8" type="body"/>
          </p:nvPr>
        </p:nvSpPr>
        <p:spPr>
          <a:xfrm>
            <a:off x="15153000" y="6492563"/>
            <a:ext cx="6792600" cy="3510600"/>
          </a:xfrm>
          <a:prstGeom prst="rect">
            <a:avLst/>
          </a:prstGeom>
          <a:noFill/>
          <a:ln>
            <a:noFill/>
          </a:ln>
        </p:spPr>
        <p:txBody>
          <a:bodyPr anchorCtr="0" anchor="t" bIns="39175" lIns="78350" spcFirstLastPara="1" rIns="78350" wrap="square" tIns="39175">
            <a:noAutofit/>
          </a:bodyPr>
          <a:lstStyle/>
          <a:p>
            <a:pPr indent="0" lvl="0" marL="0" marR="0" rtl="0" algn="l">
              <a:lnSpc>
                <a:spcPct val="100000"/>
              </a:lnSpc>
              <a:spcBef>
                <a:spcPts val="0"/>
              </a:spcBef>
              <a:spcAft>
                <a:spcPts val="0"/>
              </a:spcAft>
              <a:buNone/>
            </a:pPr>
            <a:r>
              <a:rPr b="1" lang="en-US" sz="1600" u="sng"/>
              <a:t>Understanding</a:t>
            </a:r>
            <a:r>
              <a:rPr b="1" lang="en-US" sz="1600" u="sng"/>
              <a:t> What Can Promote Higher Education</a:t>
            </a:r>
            <a:endParaRPr b="1" sz="1600" u="sng"/>
          </a:p>
          <a:p>
            <a:pPr indent="-330200" lvl="0" marL="457200" marR="0" rtl="0" algn="l">
              <a:lnSpc>
                <a:spcPct val="100000"/>
              </a:lnSpc>
              <a:spcBef>
                <a:spcPts val="0"/>
              </a:spcBef>
              <a:spcAft>
                <a:spcPts val="0"/>
              </a:spcAft>
              <a:buSzPts val="1600"/>
              <a:buFont typeface="Times New Roman"/>
              <a:buChar char="-"/>
            </a:pPr>
            <a:r>
              <a:rPr lang="en-US" sz="1600"/>
              <a:t>A family's socioeconomic status impacts home environments, the resources available to children, the neighborhoods they live in, and the school they attend  (Rouse, Kimberly).</a:t>
            </a:r>
            <a:endParaRPr sz="1600"/>
          </a:p>
          <a:p>
            <a:pPr indent="-330200" lvl="0" marL="457200" rtl="0" algn="l">
              <a:lnSpc>
                <a:spcPct val="115000"/>
              </a:lnSpc>
              <a:spcBef>
                <a:spcPts val="0"/>
              </a:spcBef>
              <a:spcAft>
                <a:spcPts val="0"/>
              </a:spcAft>
              <a:buSzPts val="1600"/>
              <a:buFont typeface="Times New Roman"/>
              <a:buChar char="-"/>
            </a:pPr>
            <a:r>
              <a:rPr lang="en-US" sz="1600"/>
              <a:t>Families and other social context affect young adult outcomes. </a:t>
            </a:r>
            <a:r>
              <a:rPr lang="en-US" sz="1600"/>
              <a:t>Coming from an advantaged socioeconomic background allows for valuable privileges, opportunities, and safeguards in contrast. </a:t>
            </a:r>
            <a:r>
              <a:rPr lang="en-US"/>
              <a:t>( </a:t>
            </a:r>
            <a:r>
              <a:rPr lang="en-US" sz="1600"/>
              <a:t>Rouse, Kimberly).  </a:t>
            </a:r>
            <a:r>
              <a:rPr lang="en-US" sz="1600"/>
              <a:t>   </a:t>
            </a:r>
            <a:endParaRPr sz="1600"/>
          </a:p>
          <a:p>
            <a:pPr indent="-298450" lvl="0" marL="457200" rtl="0" algn="l">
              <a:lnSpc>
                <a:spcPct val="115000"/>
              </a:lnSpc>
              <a:spcBef>
                <a:spcPts val="0"/>
              </a:spcBef>
              <a:spcAft>
                <a:spcPts val="0"/>
              </a:spcAft>
              <a:buSzPts val="1100"/>
              <a:buFont typeface="Times New Roman"/>
              <a:buChar char="-"/>
            </a:pPr>
            <a:r>
              <a:rPr lang="en-US" sz="1600"/>
              <a:t>Once the physiological needs of the child are met, the physiological needs serve as motivators (Rouse, Kimberly)</a:t>
            </a:r>
            <a:endParaRPr/>
          </a:p>
          <a:p>
            <a:pPr indent="-330200" lvl="0" marL="457200" rtl="0" algn="l">
              <a:lnSpc>
                <a:spcPct val="115000"/>
              </a:lnSpc>
              <a:spcBef>
                <a:spcPts val="0"/>
              </a:spcBef>
              <a:spcAft>
                <a:spcPts val="0"/>
              </a:spcAft>
              <a:buSzPts val="1600"/>
              <a:buFont typeface="Times New Roman"/>
              <a:buChar char="-"/>
            </a:pPr>
            <a:r>
              <a:rPr lang="en-US" sz="1600"/>
              <a:t>Lower level basic needs like food, water and safety must be met first before higher needs can be fulfilled  (Rouse, Kimberly)</a:t>
            </a:r>
            <a:endParaRPr sz="1600"/>
          </a:p>
          <a:p>
            <a:pPr indent="-330200" lvl="0" marL="457200" rtl="0" algn="l">
              <a:lnSpc>
                <a:spcPct val="115000"/>
              </a:lnSpc>
              <a:spcBef>
                <a:spcPts val="0"/>
              </a:spcBef>
              <a:spcAft>
                <a:spcPts val="0"/>
              </a:spcAft>
              <a:buSzPts val="1600"/>
              <a:buChar char="-"/>
            </a:pPr>
            <a:r>
              <a:rPr lang="en-US" sz="1600"/>
              <a:t>Low - income students </a:t>
            </a:r>
            <a:r>
              <a:rPr lang="en-US" sz="1600"/>
              <a:t>physiological</a:t>
            </a:r>
            <a:r>
              <a:rPr lang="en-US" sz="1600"/>
              <a:t> needs are not met based on Maslow’s </a:t>
            </a:r>
            <a:r>
              <a:rPr lang="en-US" sz="1600"/>
              <a:t>Hierarchy</a:t>
            </a:r>
            <a:r>
              <a:rPr lang="en-US" sz="1600"/>
              <a:t> of Needs, which makes them less likely to be college-ready.</a:t>
            </a:r>
            <a:endParaRPr sz="1600"/>
          </a:p>
          <a:p>
            <a:pPr indent="0" lvl="0" marL="0" rtl="0" algn="l">
              <a:lnSpc>
                <a:spcPct val="115000"/>
              </a:lnSpc>
              <a:spcBef>
                <a:spcPts val="0"/>
              </a:spcBef>
              <a:spcAft>
                <a:spcPts val="0"/>
              </a:spcAft>
              <a:buNone/>
            </a:pPr>
            <a:r>
              <a:rPr lang="en-US" sz="1600"/>
              <a:t> </a:t>
            </a:r>
            <a:endParaRPr sz="1600"/>
          </a:p>
          <a:p>
            <a:pPr indent="0" lvl="0" marL="0" rtl="0" algn="l">
              <a:lnSpc>
                <a:spcPct val="115000"/>
              </a:lnSpc>
              <a:spcBef>
                <a:spcPts val="0"/>
              </a:spcBef>
              <a:spcAft>
                <a:spcPts val="0"/>
              </a:spcAft>
              <a:buNone/>
            </a:pPr>
            <a:r>
              <a:rPr b="1" lang="en-US" sz="1600" u="sng"/>
              <a:t>Understanding</a:t>
            </a:r>
            <a:r>
              <a:rPr b="1" lang="en-US" sz="1600" u="sng"/>
              <a:t> </a:t>
            </a:r>
            <a:r>
              <a:rPr b="1" lang="en-US" sz="1600" u="sng"/>
              <a:t>Maslow's</a:t>
            </a:r>
            <a:r>
              <a:rPr b="1" lang="en-US" sz="1600" u="sng"/>
              <a:t> </a:t>
            </a:r>
            <a:r>
              <a:rPr b="1" lang="en-US" sz="1600" u="sng"/>
              <a:t>Hierarchy</a:t>
            </a:r>
            <a:r>
              <a:rPr b="1" lang="en-US" sz="1600" u="sng"/>
              <a:t> Of Needs</a:t>
            </a:r>
            <a:endParaRPr b="1" sz="1600" u="sng"/>
          </a:p>
          <a:p>
            <a:pPr indent="-330200" lvl="0" marL="457200" rtl="0" algn="l">
              <a:lnSpc>
                <a:spcPct val="115000"/>
              </a:lnSpc>
              <a:spcBef>
                <a:spcPts val="0"/>
              </a:spcBef>
              <a:spcAft>
                <a:spcPts val="0"/>
              </a:spcAft>
              <a:buSzPts val="1600"/>
              <a:buFont typeface="Times New Roman"/>
              <a:buChar char="-"/>
            </a:pPr>
            <a:r>
              <a:rPr lang="en-US" sz="1600"/>
              <a:t> Human beings most basic need is physical survival this is the first thing that motivates our Behavior.Once that level is fulfilled, the next level up is what motivates us.  ( Rouse, Kimberly )</a:t>
            </a:r>
            <a:endParaRPr sz="1600"/>
          </a:p>
          <a:p>
            <a:pPr indent="-330200" lvl="0" marL="457200" rtl="0" algn="l">
              <a:lnSpc>
                <a:spcPct val="115000"/>
              </a:lnSpc>
              <a:spcBef>
                <a:spcPts val="0"/>
              </a:spcBef>
              <a:spcAft>
                <a:spcPts val="0"/>
              </a:spcAft>
              <a:buSzPts val="1600"/>
              <a:buFont typeface="Times New Roman"/>
              <a:buChar char="-"/>
            </a:pPr>
            <a:r>
              <a:rPr lang="en-US" sz="1600"/>
              <a:t>Once an individual’s physiological needs are satisfied, the need for security and safety becomes important  (Family, Society, Schools, Workplace, etc)</a:t>
            </a:r>
            <a:endParaRPr sz="1600"/>
          </a:p>
          <a:p>
            <a:pPr indent="-330200" lvl="0" marL="457200" rtl="0" algn="l">
              <a:lnSpc>
                <a:spcPct val="115000"/>
              </a:lnSpc>
              <a:spcBef>
                <a:spcPts val="0"/>
              </a:spcBef>
              <a:spcAft>
                <a:spcPts val="0"/>
              </a:spcAft>
              <a:buSzPts val="1600"/>
              <a:buFont typeface="Times New Roman"/>
              <a:buChar char="-"/>
            </a:pPr>
            <a:r>
              <a:rPr lang="en-US" sz="1600"/>
              <a:t>When safety needs have been fulfilled the third level of human needs is social and involves feelings of belongingness. ( Rouse, Kimberly  )</a:t>
            </a:r>
            <a:endParaRPr sz="1600"/>
          </a:p>
        </p:txBody>
      </p:sp>
      <p:sp>
        <p:nvSpPr>
          <p:cNvPr id="34" name="Google Shape;34;p3"/>
          <p:cNvSpPr txBox="1"/>
          <p:nvPr>
            <p:ph idx="14" type="body"/>
          </p:nvPr>
        </p:nvSpPr>
        <p:spPr>
          <a:xfrm>
            <a:off x="15193947" y="12990200"/>
            <a:ext cx="6792600" cy="533400"/>
          </a:xfrm>
          <a:prstGeom prst="rect">
            <a:avLst/>
          </a:prstGeom>
          <a:solidFill>
            <a:schemeClr val="accent4"/>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l">
              <a:lnSpc>
                <a:spcPct val="100000"/>
              </a:lnSpc>
              <a:spcBef>
                <a:spcPts val="0"/>
              </a:spcBef>
              <a:spcAft>
                <a:spcPts val="0"/>
              </a:spcAft>
              <a:buClr>
                <a:schemeClr val="lt1"/>
              </a:buClr>
              <a:buSzPts val="1400"/>
              <a:buFont typeface="Arial"/>
              <a:buNone/>
            </a:pPr>
            <a:r>
              <a:rPr lang="en-US"/>
              <a:t>                         </a:t>
            </a:r>
            <a:r>
              <a:rPr lang="en-US" sz="3000">
                <a:latin typeface="Times New Roman"/>
                <a:ea typeface="Times New Roman"/>
                <a:cs typeface="Times New Roman"/>
                <a:sym typeface="Times New Roman"/>
              </a:rPr>
              <a:t>    Conclusion</a:t>
            </a:r>
            <a:endParaRPr i="0" sz="3000" u="none" cap="none" strike="noStrike">
              <a:solidFill>
                <a:schemeClr val="lt1"/>
              </a:solidFill>
              <a:latin typeface="Times New Roman"/>
              <a:ea typeface="Times New Roman"/>
              <a:cs typeface="Times New Roman"/>
              <a:sym typeface="Times New Roman"/>
            </a:endParaRPr>
          </a:p>
        </p:txBody>
      </p:sp>
      <p:pic>
        <p:nvPicPr>
          <p:cNvPr id="35" name="Google Shape;35;p3"/>
          <p:cNvPicPr preferRelativeResize="0"/>
          <p:nvPr/>
        </p:nvPicPr>
        <p:blipFill>
          <a:blip r:embed="rId4">
            <a:alphaModFix/>
          </a:blip>
          <a:stretch>
            <a:fillRect/>
          </a:stretch>
        </p:blipFill>
        <p:spPr>
          <a:xfrm>
            <a:off x="7647178" y="3642400"/>
            <a:ext cx="6725100" cy="4158387"/>
          </a:xfrm>
          <a:prstGeom prst="rect">
            <a:avLst/>
          </a:prstGeom>
          <a:noFill/>
          <a:ln>
            <a:noFill/>
          </a:ln>
        </p:spPr>
      </p:pic>
      <p:pic>
        <p:nvPicPr>
          <p:cNvPr id="36" name="Google Shape;36;p3"/>
          <p:cNvPicPr preferRelativeResize="0"/>
          <p:nvPr/>
        </p:nvPicPr>
        <p:blipFill rotWithShape="1">
          <a:blip r:embed="rId5">
            <a:alphaModFix/>
          </a:blip>
          <a:srcRect b="4720" l="5248" r="5041" t="6705"/>
          <a:stretch/>
        </p:blipFill>
        <p:spPr>
          <a:xfrm>
            <a:off x="4123300" y="13241275"/>
            <a:ext cx="2864700" cy="2692200"/>
          </a:xfrm>
          <a:prstGeom prst="triangle">
            <a:avLst>
              <a:gd fmla="val 50000" name="adj"/>
            </a:avLst>
          </a:prstGeom>
          <a:noFill/>
          <a:ln>
            <a:noFill/>
          </a:ln>
        </p:spPr>
      </p:pic>
      <p:sp>
        <p:nvSpPr>
          <p:cNvPr id="37" name="Google Shape;37;p3"/>
          <p:cNvSpPr txBox="1"/>
          <p:nvPr>
            <p:ph idx="6" type="body"/>
          </p:nvPr>
        </p:nvSpPr>
        <p:spPr>
          <a:xfrm>
            <a:off x="337200" y="7204950"/>
            <a:ext cx="6792600" cy="8851800"/>
          </a:xfrm>
          <a:prstGeom prst="rect">
            <a:avLst/>
          </a:prstGeom>
          <a:noFill/>
          <a:ln cap="flat" cmpd="sng" w="9525">
            <a:solidFill>
              <a:srgbClr val="9900FF"/>
            </a:solidFill>
            <a:prstDash val="solid"/>
            <a:round/>
            <a:headEnd len="sm" w="sm" type="none"/>
            <a:tailEnd len="sm" w="sm" type="none"/>
          </a:ln>
        </p:spPr>
        <p:txBody>
          <a:bodyPr anchorCtr="0" anchor="t" bIns="39175" lIns="78350" spcFirstLastPara="1" rIns="78350" wrap="square" tIns="39175">
            <a:noAutofit/>
          </a:bodyPr>
          <a:lstStyle/>
          <a:p>
            <a:pPr indent="0" lvl="0" marL="0" rtl="0" algn="l">
              <a:lnSpc>
                <a:spcPct val="100000"/>
              </a:lnSpc>
              <a:spcBef>
                <a:spcPts val="0"/>
              </a:spcBef>
              <a:spcAft>
                <a:spcPts val="0"/>
              </a:spcAft>
              <a:buNone/>
            </a:pPr>
            <a:r>
              <a:rPr b="1" lang="en-US" sz="1800" u="sng"/>
              <a:t>Key Terms</a:t>
            </a:r>
            <a:endParaRPr b="1" sz="1800" u="sng"/>
          </a:p>
          <a:p>
            <a:pPr indent="-342900" lvl="0" marL="457200" rtl="0" algn="l">
              <a:lnSpc>
                <a:spcPct val="100000"/>
              </a:lnSpc>
              <a:spcBef>
                <a:spcPts val="0"/>
              </a:spcBef>
              <a:spcAft>
                <a:spcPts val="0"/>
              </a:spcAft>
              <a:buSzPts val="1800"/>
              <a:buChar char="●"/>
            </a:pPr>
            <a:r>
              <a:rPr b="1" lang="en-US" sz="1800" u="sng"/>
              <a:t>Self-actualization</a:t>
            </a:r>
            <a:r>
              <a:rPr lang="en-US" sz="1800"/>
              <a:t>: achieving one’s highest potential and vision for oneself</a:t>
            </a:r>
            <a:endParaRPr sz="1800"/>
          </a:p>
          <a:p>
            <a:pPr indent="-342900" lvl="0" marL="457200" rtl="0" algn="l">
              <a:lnSpc>
                <a:spcPct val="100000"/>
              </a:lnSpc>
              <a:spcBef>
                <a:spcPts val="0"/>
              </a:spcBef>
              <a:spcAft>
                <a:spcPts val="0"/>
              </a:spcAft>
              <a:buSzPts val="1800"/>
              <a:buChar char="●"/>
            </a:pPr>
            <a:r>
              <a:rPr b="1" lang="en-US" sz="1800" u="sng"/>
              <a:t>Quality of life</a:t>
            </a:r>
            <a:r>
              <a:rPr b="1" lang="en-US" sz="1800"/>
              <a:t>: </a:t>
            </a:r>
            <a:r>
              <a:rPr lang="en-US" sz="1800"/>
              <a:t>a person's emotional, social, and physical well-being, and their ability to function in daily life. </a:t>
            </a:r>
            <a:endParaRPr sz="1800"/>
          </a:p>
          <a:p>
            <a:pPr indent="-342900" lvl="0" marL="457200" rtl="0" algn="l">
              <a:lnSpc>
                <a:spcPct val="100000"/>
              </a:lnSpc>
              <a:spcBef>
                <a:spcPts val="0"/>
              </a:spcBef>
              <a:spcAft>
                <a:spcPts val="0"/>
              </a:spcAft>
              <a:buSzPts val="1800"/>
              <a:buChar char="●"/>
            </a:pPr>
            <a:r>
              <a:rPr b="1" lang="en-US" sz="1800" u="sng"/>
              <a:t>Maslow’s Hierarchy of Needs</a:t>
            </a:r>
            <a:r>
              <a:rPr b="1" lang="en-US" sz="1800"/>
              <a:t>: </a:t>
            </a:r>
            <a:r>
              <a:rPr lang="en-US" sz="1800"/>
              <a:t>an idea in psychology that says that an individual’s survival needs (food, water, shelter, etc.) must be met before more complex needs (achievement, esteem) can be considered. </a:t>
            </a:r>
            <a:endParaRPr sz="1800"/>
          </a:p>
          <a:p>
            <a:pPr indent="-342900" lvl="0" marL="457200" rtl="0" algn="l">
              <a:lnSpc>
                <a:spcPct val="100000"/>
              </a:lnSpc>
              <a:spcBef>
                <a:spcPts val="0"/>
              </a:spcBef>
              <a:spcAft>
                <a:spcPts val="0"/>
              </a:spcAft>
              <a:buSzPts val="1800"/>
              <a:buChar char="●"/>
            </a:pPr>
            <a:r>
              <a:rPr b="1" lang="en-US" sz="1800" u="sng"/>
              <a:t>Mental health</a:t>
            </a:r>
            <a:r>
              <a:rPr b="1" lang="en-US" sz="1800"/>
              <a:t>: </a:t>
            </a:r>
            <a:r>
              <a:rPr lang="en-US" sz="1800"/>
              <a:t>person's emotional, physiological, and social well being that affects how they think feel or act.</a:t>
            </a:r>
            <a:endParaRPr sz="1800"/>
          </a:p>
          <a:p>
            <a:pPr indent="-342900" lvl="0" marL="457200" rtl="0" algn="l">
              <a:lnSpc>
                <a:spcPct val="100000"/>
              </a:lnSpc>
              <a:spcBef>
                <a:spcPts val="0"/>
              </a:spcBef>
              <a:spcAft>
                <a:spcPts val="0"/>
              </a:spcAft>
              <a:buSzPts val="1800"/>
              <a:buChar char="●"/>
            </a:pPr>
            <a:r>
              <a:rPr lang="en-US" sz="1800"/>
              <a:t>Social Selection </a:t>
            </a:r>
            <a:r>
              <a:rPr lang="en-US" sz="1800"/>
              <a:t>Theory</a:t>
            </a:r>
            <a:r>
              <a:rPr lang="en-US" sz="1800"/>
              <a:t>:</a:t>
            </a:r>
            <a:endParaRPr sz="1800"/>
          </a:p>
          <a:p>
            <a:pPr indent="0" lvl="0" marL="0" rtl="0" algn="l">
              <a:lnSpc>
                <a:spcPct val="100000"/>
              </a:lnSpc>
              <a:spcBef>
                <a:spcPts val="0"/>
              </a:spcBef>
              <a:spcAft>
                <a:spcPts val="0"/>
              </a:spcAft>
              <a:buNone/>
            </a:pPr>
            <a:r>
              <a:t/>
            </a:r>
            <a:endParaRPr sz="1800"/>
          </a:p>
          <a:p>
            <a:pPr indent="457200" lvl="0" marL="0" rtl="0" algn="l">
              <a:lnSpc>
                <a:spcPct val="100000"/>
              </a:lnSpc>
              <a:spcBef>
                <a:spcPts val="0"/>
              </a:spcBef>
              <a:spcAft>
                <a:spcPts val="0"/>
              </a:spcAft>
              <a:buNone/>
            </a:pPr>
            <a:r>
              <a:rPr b="1" lang="en-US" sz="1800"/>
              <a:t>Black Americans represent 14.1% of the population. Of that group, 17.1% live in low-income areas </a:t>
            </a:r>
            <a:r>
              <a:rPr b="1" lang="en-US" sz="1600"/>
              <a:t>(Shrider).</a:t>
            </a:r>
            <a:endParaRPr b="1" sz="1600"/>
          </a:p>
          <a:p>
            <a:pPr indent="457200" lvl="0" marL="0" rtl="0" algn="l">
              <a:lnSpc>
                <a:spcPct val="100000"/>
              </a:lnSpc>
              <a:spcBef>
                <a:spcPts val="0"/>
              </a:spcBef>
              <a:spcAft>
                <a:spcPts val="0"/>
              </a:spcAft>
              <a:buNone/>
            </a:pPr>
            <a:r>
              <a:rPr b="1" lang="en-US" sz="1800"/>
              <a:t>Black and Latinx Americans are overrepresented in those who live below the poverty line. One reason for this overrepresentation is predicted by social selection theory. This theory postulates that whites have a greater propensity to avoid living in poverty communities because they are more likely to enjoy social and economic advantages </a:t>
            </a:r>
            <a:r>
              <a:rPr b="1" lang="en-US" sz="1600"/>
              <a:t>(Shrider).</a:t>
            </a:r>
            <a:endParaRPr b="1" i="1" sz="1800"/>
          </a:p>
          <a:p>
            <a:pPr indent="457200" lvl="0" marL="0" rtl="0" algn="l">
              <a:lnSpc>
                <a:spcPct val="100000"/>
              </a:lnSpc>
              <a:spcBef>
                <a:spcPts val="0"/>
              </a:spcBef>
              <a:spcAft>
                <a:spcPts val="0"/>
              </a:spcAft>
              <a:buNone/>
            </a:pPr>
            <a:r>
              <a:t/>
            </a:r>
            <a:endParaRPr b="1" sz="1800"/>
          </a:p>
        </p:txBody>
      </p:sp>
      <p:pic>
        <p:nvPicPr>
          <p:cNvPr id="38" name="Google Shape;38;p3" title="Chart"/>
          <p:cNvPicPr preferRelativeResize="0"/>
          <p:nvPr/>
        </p:nvPicPr>
        <p:blipFill>
          <a:blip r:embed="rId6">
            <a:alphaModFix/>
          </a:blip>
          <a:stretch>
            <a:fillRect/>
          </a:stretch>
        </p:blipFill>
        <p:spPr>
          <a:xfrm>
            <a:off x="7647179" y="9773125"/>
            <a:ext cx="6725099" cy="4200125"/>
          </a:xfrm>
          <a:prstGeom prst="rect">
            <a:avLst/>
          </a:prstGeom>
          <a:noFill/>
          <a:ln>
            <a:noFill/>
          </a:ln>
        </p:spPr>
      </p:pic>
      <p:sp>
        <p:nvSpPr>
          <p:cNvPr id="39" name="Google Shape;39;p3"/>
          <p:cNvSpPr txBox="1"/>
          <p:nvPr/>
        </p:nvSpPr>
        <p:spPr>
          <a:xfrm>
            <a:off x="15368100" y="13560900"/>
            <a:ext cx="6444300" cy="1488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US" sz="1600">
                <a:solidFill>
                  <a:srgbClr val="1F1F1F"/>
                </a:solidFill>
                <a:highlight>
                  <a:srgbClr val="FFFFFF"/>
                </a:highlight>
                <a:latin typeface="Times New Roman"/>
                <a:ea typeface="Times New Roman"/>
                <a:cs typeface="Times New Roman"/>
                <a:sym typeface="Times New Roman"/>
              </a:rPr>
              <a:t>My research indicates that there is no single factor that predicts a student's educational outcomes. Environment, housing, and community resources all play a role. When a student's basic needs are not met, it limits their ability to be academically successful. As I continue my research, I plan to investigate options to reduce poverty in my own community and to support the basic needs of low-income students so that they are better equipped to focus on their education and break the generational cycle of poverty.</a:t>
            </a:r>
            <a:endParaRPr sz="1600">
              <a:latin typeface="Times New Roman"/>
              <a:ea typeface="Times New Roman"/>
              <a:cs typeface="Times New Roman"/>
              <a:sym typeface="Times New Roman"/>
            </a:endParaRPr>
          </a:p>
        </p:txBody>
      </p:sp>
      <p:sp>
        <p:nvSpPr>
          <p:cNvPr id="40" name="Google Shape;40;p3"/>
          <p:cNvSpPr txBox="1"/>
          <p:nvPr>
            <p:ph idx="9" type="body"/>
          </p:nvPr>
        </p:nvSpPr>
        <p:spPr>
          <a:xfrm>
            <a:off x="15085497" y="5770375"/>
            <a:ext cx="6792600" cy="533400"/>
          </a:xfrm>
          <a:prstGeom prst="rect">
            <a:avLst/>
          </a:prstGeom>
          <a:solidFill>
            <a:schemeClr val="accent4"/>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3000">
                <a:latin typeface="Times New Roman"/>
                <a:ea typeface="Times New Roman"/>
                <a:cs typeface="Times New Roman"/>
                <a:sym typeface="Times New Roman"/>
              </a:rPr>
              <a:t>Findings</a:t>
            </a:r>
            <a:endParaRPr i="0" sz="3000" u="none" cap="none" strike="noStrike">
              <a:solidFill>
                <a:schemeClr val="lt1"/>
              </a:solidFill>
              <a:latin typeface="Times New Roman"/>
              <a:ea typeface="Times New Roman"/>
              <a:cs typeface="Times New Roman"/>
              <a:sym typeface="Times New Roman"/>
            </a:endParaRPr>
          </a:p>
        </p:txBody>
      </p:sp>
      <p:pic>
        <p:nvPicPr>
          <p:cNvPr id="41" name="Google Shape;41;p3"/>
          <p:cNvPicPr preferRelativeResize="0"/>
          <p:nvPr/>
        </p:nvPicPr>
        <p:blipFill>
          <a:blip r:embed="rId7">
            <a:alphaModFix/>
          </a:blip>
          <a:stretch>
            <a:fillRect/>
          </a:stretch>
        </p:blipFill>
        <p:spPr>
          <a:xfrm>
            <a:off x="19864600" y="434700"/>
            <a:ext cx="1880300" cy="1880300"/>
          </a:xfrm>
          <a:prstGeom prst="rect">
            <a:avLst/>
          </a:prstGeom>
          <a:noFill/>
          <a:ln>
            <a:noFill/>
          </a:ln>
        </p:spPr>
      </p:pic>
      <p:cxnSp>
        <p:nvCxnSpPr>
          <p:cNvPr id="42" name="Google Shape;42;p3"/>
          <p:cNvCxnSpPr/>
          <p:nvPr/>
        </p:nvCxnSpPr>
        <p:spPr>
          <a:xfrm flipH="1" rot="10800000">
            <a:off x="465275" y="10415775"/>
            <a:ext cx="6558900" cy="4200"/>
          </a:xfrm>
          <a:prstGeom prst="straightConnector1">
            <a:avLst/>
          </a:prstGeom>
          <a:noFill/>
          <a:ln cap="flat" cmpd="sng" w="9525">
            <a:solidFill>
              <a:schemeClr val="accent4"/>
            </a:solidFill>
            <a:prstDash val="solid"/>
            <a:round/>
            <a:headEnd len="med" w="med" type="none"/>
            <a:tailEnd len="med" w="med" type="none"/>
          </a:ln>
        </p:spPr>
      </p:cxnSp>
      <p:sp>
        <p:nvSpPr>
          <p:cNvPr id="43" name="Google Shape;43;p3"/>
          <p:cNvSpPr txBox="1"/>
          <p:nvPr/>
        </p:nvSpPr>
        <p:spPr>
          <a:xfrm>
            <a:off x="381000" y="13408500"/>
            <a:ext cx="4049400" cy="2401200"/>
          </a:xfrm>
          <a:prstGeom prst="rect">
            <a:avLst/>
          </a:prstGeom>
          <a:noFill/>
          <a:ln>
            <a:noFill/>
          </a:ln>
        </p:spPr>
        <p:txBody>
          <a:bodyPr anchorCtr="0" anchor="t" bIns="91425" lIns="91425" spcFirstLastPara="1" rIns="91425" wrap="square" tIns="91425">
            <a:spAutoFit/>
          </a:bodyPr>
          <a:lstStyle/>
          <a:p>
            <a:pPr indent="457200" lvl="0" marL="0" rtl="0" algn="l">
              <a:lnSpc>
                <a:spcPct val="100000"/>
              </a:lnSpc>
              <a:spcBef>
                <a:spcPts val="0"/>
              </a:spcBef>
              <a:spcAft>
                <a:spcPts val="0"/>
              </a:spcAft>
              <a:buNone/>
            </a:pPr>
            <a:r>
              <a:rPr b="1" lang="en-US" sz="1800">
                <a:solidFill>
                  <a:schemeClr val="dk1"/>
                </a:solidFill>
                <a:latin typeface="Times New Roman"/>
                <a:ea typeface="Times New Roman"/>
                <a:cs typeface="Times New Roman"/>
                <a:sym typeface="Times New Roman"/>
              </a:rPr>
              <a:t>According to Maslow’s Hierarchy of Needs, individuals must satisfy basic needs such as food, shelter, and safety before they can satisfy higher needs such as academic achievement. This would indicate that individuals who live in poverty would be less likely to achieve academic success. </a:t>
            </a:r>
            <a:endParaRPr b="1"/>
          </a:p>
        </p:txBody>
      </p:sp>
      <p:sp>
        <p:nvSpPr>
          <p:cNvPr id="44" name="Google Shape;44;p3"/>
          <p:cNvSpPr txBox="1"/>
          <p:nvPr>
            <p:ph idx="9" type="body"/>
          </p:nvPr>
        </p:nvSpPr>
        <p:spPr>
          <a:xfrm>
            <a:off x="7613428" y="2972150"/>
            <a:ext cx="6792600" cy="533400"/>
          </a:xfrm>
          <a:prstGeom prst="rect">
            <a:avLst/>
          </a:prstGeom>
          <a:solidFill>
            <a:schemeClr val="accent4"/>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3000">
                <a:latin typeface="Times New Roman"/>
                <a:ea typeface="Times New Roman"/>
                <a:cs typeface="Times New Roman"/>
                <a:sym typeface="Times New Roman"/>
              </a:rPr>
              <a:t>Data</a:t>
            </a:r>
            <a:endParaRPr i="0" sz="3000" u="none" cap="none" strike="noStrike">
              <a:solidFill>
                <a:schemeClr val="lt1"/>
              </a:solidFill>
              <a:latin typeface="Times New Roman"/>
              <a:ea typeface="Times New Roman"/>
              <a:cs typeface="Times New Roman"/>
              <a:sym typeface="Times New Roman"/>
            </a:endParaRPr>
          </a:p>
        </p:txBody>
      </p:sp>
      <p:sp>
        <p:nvSpPr>
          <p:cNvPr id="45" name="Google Shape;45;p3"/>
          <p:cNvSpPr txBox="1"/>
          <p:nvPr/>
        </p:nvSpPr>
        <p:spPr>
          <a:xfrm>
            <a:off x="7647178" y="7870450"/>
            <a:ext cx="6725100" cy="828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a:latin typeface="Times New Roman"/>
                <a:ea typeface="Times New Roman"/>
                <a:cs typeface="Times New Roman"/>
                <a:sym typeface="Times New Roman"/>
              </a:rPr>
              <a:t>Figure 1: </a:t>
            </a:r>
            <a:r>
              <a:rPr lang="en-US">
                <a:latin typeface="Times New Roman"/>
                <a:ea typeface="Times New Roman"/>
                <a:cs typeface="Times New Roman"/>
                <a:sym typeface="Times New Roman"/>
              </a:rPr>
              <a:t>This graph shows the trajectories of childhood and adolescent poverty in America; that is, the experiences that school-age individuals have with living in poverty. </a:t>
            </a:r>
            <a:r>
              <a:rPr lang="en-US">
                <a:latin typeface="Times New Roman"/>
                <a:ea typeface="Times New Roman"/>
                <a:cs typeface="Times New Roman"/>
                <a:sym typeface="Times New Roman"/>
              </a:rPr>
              <a:t>Although</a:t>
            </a:r>
            <a:r>
              <a:rPr lang="en-US">
                <a:latin typeface="Times New Roman"/>
                <a:ea typeface="Times New Roman"/>
                <a:cs typeface="Times New Roman"/>
                <a:sym typeface="Times New Roman"/>
              </a:rPr>
              <a:t> about ⅔ of the individuals in the survey never lived in poverty, of those who did, the largest group moved into poverty in adolescence - the time immediately before high school graduation and university enrol</a:t>
            </a:r>
            <a:r>
              <a:rPr lang="en-US">
                <a:latin typeface="Times New Roman"/>
                <a:ea typeface="Times New Roman"/>
                <a:cs typeface="Times New Roman"/>
                <a:sym typeface="Times New Roman"/>
              </a:rPr>
              <a:t>lment</a:t>
            </a:r>
            <a:r>
              <a:rPr b="1" lang="en-US" u="sng">
                <a:solidFill>
                  <a:schemeClr val="dk1"/>
                </a:solidFill>
                <a:latin typeface="Times New Roman"/>
                <a:ea typeface="Times New Roman"/>
                <a:cs typeface="Times New Roman"/>
                <a:sym typeface="Times New Roman"/>
              </a:rPr>
              <a:t>.( Gradin )</a:t>
            </a:r>
            <a:endParaRPr b="1" sz="1100" u="sng">
              <a:solidFill>
                <a:schemeClr val="dk1"/>
              </a:solidFill>
              <a:hlinkClick r:id="rId8">
                <a:extLst>
                  <a:ext uri="{A12FA001-AC4F-418D-AE19-62706E023703}">
                    <ahyp:hlinkClr val="tx"/>
                  </a:ext>
                </a:extLst>
              </a:hlinkClick>
            </a:endParaRPr>
          </a:p>
          <a:p>
            <a:pPr indent="0" lvl="0" marL="0" rtl="0" algn="l">
              <a:spcBef>
                <a:spcPts val="0"/>
              </a:spcBef>
              <a:spcAft>
                <a:spcPts val="0"/>
              </a:spcAft>
              <a:buNone/>
            </a:pPr>
            <a:r>
              <a:t/>
            </a:r>
            <a:endParaRPr>
              <a:latin typeface="Times New Roman"/>
              <a:ea typeface="Times New Roman"/>
              <a:cs typeface="Times New Roman"/>
              <a:sym typeface="Times New Roman"/>
            </a:endParaRPr>
          </a:p>
        </p:txBody>
      </p:sp>
      <p:sp>
        <p:nvSpPr>
          <p:cNvPr id="46" name="Google Shape;46;p3"/>
          <p:cNvSpPr txBox="1"/>
          <p:nvPr/>
        </p:nvSpPr>
        <p:spPr>
          <a:xfrm>
            <a:off x="7647178" y="14115500"/>
            <a:ext cx="6725100" cy="828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a:latin typeface="Times New Roman"/>
                <a:ea typeface="Times New Roman"/>
                <a:cs typeface="Times New Roman"/>
                <a:sym typeface="Times New Roman"/>
              </a:rPr>
              <a:t>Figure 2: </a:t>
            </a:r>
            <a:r>
              <a:rPr lang="en-US">
                <a:latin typeface="Times New Roman"/>
                <a:ea typeface="Times New Roman"/>
                <a:cs typeface="Times New Roman"/>
                <a:sym typeface="Times New Roman"/>
              </a:rPr>
              <a:t>A 2012 longitudinal study from the National Center for Education Statistics analyzed the educational trajectories of students of various socioeconomic levels. According to the study, students from high socioeconomic status (represented by white on the graph above) were roughly twice as </a:t>
            </a:r>
            <a:r>
              <a:rPr lang="en-US">
                <a:latin typeface="Times New Roman"/>
                <a:ea typeface="Times New Roman"/>
                <a:cs typeface="Times New Roman"/>
                <a:sym typeface="Times New Roman"/>
              </a:rPr>
              <a:t>likely</a:t>
            </a:r>
            <a:r>
              <a:rPr lang="en-US">
                <a:latin typeface="Times New Roman"/>
                <a:ea typeface="Times New Roman"/>
                <a:cs typeface="Times New Roman"/>
                <a:sym typeface="Times New Roman"/>
              </a:rPr>
              <a:t> as middle-class students and three times as likely as low-income students to achieve a 4-year college degree or higher</a:t>
            </a:r>
            <a:r>
              <a:rPr b="1" lang="en-US">
                <a:latin typeface="Times New Roman"/>
                <a:ea typeface="Times New Roman"/>
                <a:cs typeface="Times New Roman"/>
                <a:sym typeface="Times New Roman"/>
              </a:rPr>
              <a:t>.</a:t>
            </a:r>
            <a:endParaRPr b="1">
              <a:latin typeface="Times New Roman"/>
              <a:ea typeface="Times New Roman"/>
              <a:cs typeface="Times New Roman"/>
              <a:sym typeface="Times New Roman"/>
            </a:endParaRPr>
          </a:p>
          <a:p>
            <a:pPr indent="0" lvl="0" marL="0" rtl="0" algn="l">
              <a:spcBef>
                <a:spcPts val="0"/>
              </a:spcBef>
              <a:spcAft>
                <a:spcPts val="0"/>
              </a:spcAft>
              <a:buNone/>
            </a:pPr>
            <a:r>
              <a:rPr b="1" lang="en-US">
                <a:latin typeface="Times New Roman"/>
                <a:ea typeface="Times New Roman"/>
                <a:cs typeface="Times New Roman"/>
                <a:sym typeface="Times New Roman"/>
              </a:rPr>
              <a:t> (</a:t>
            </a:r>
            <a:r>
              <a:rPr b="1" lang="en-US" u="sng">
                <a:solidFill>
                  <a:schemeClr val="dk1"/>
                </a:solidFill>
                <a:latin typeface="Times New Roman"/>
                <a:ea typeface="Times New Roman"/>
                <a:cs typeface="Times New Roman"/>
                <a:sym typeface="Times New Roman"/>
              </a:rPr>
              <a:t>National Center for Education Statist</a:t>
            </a:r>
            <a:r>
              <a:rPr b="1" lang="en-US" u="sng">
                <a:solidFill>
                  <a:schemeClr val="dk1"/>
                </a:solidFill>
              </a:rPr>
              <a:t>ics)</a:t>
            </a:r>
            <a:endParaRPr b="1">
              <a:latin typeface="Times New Roman"/>
              <a:ea typeface="Times New Roman"/>
              <a:cs typeface="Times New Roman"/>
              <a:sym typeface="Times New Roman"/>
            </a:endParaRPr>
          </a:p>
        </p:txBody>
      </p:sp>
      <p:sp>
        <p:nvSpPr>
          <p:cNvPr id="47" name="Google Shape;47;p3"/>
          <p:cNvSpPr txBox="1"/>
          <p:nvPr/>
        </p:nvSpPr>
        <p:spPr>
          <a:xfrm>
            <a:off x="348425" y="3539462"/>
            <a:ext cx="6792600" cy="3155400"/>
          </a:xfrm>
          <a:prstGeom prst="rect">
            <a:avLst/>
          </a:prstGeom>
          <a:noFill/>
          <a:ln>
            <a:noFill/>
          </a:ln>
        </p:spPr>
        <p:txBody>
          <a:bodyPr anchorCtr="0" anchor="t" bIns="91425" lIns="91425" spcFirstLastPara="1" rIns="91425" wrap="square" tIns="91425">
            <a:spAutoFit/>
          </a:bodyPr>
          <a:lstStyle/>
          <a:p>
            <a:pPr indent="457200" lvl="0" marL="0" rtl="0" algn="l">
              <a:lnSpc>
                <a:spcPct val="100000"/>
              </a:lnSpc>
              <a:spcBef>
                <a:spcPts val="0"/>
              </a:spcBef>
              <a:spcAft>
                <a:spcPts val="0"/>
              </a:spcAft>
              <a:buClr>
                <a:schemeClr val="dk1"/>
              </a:buClr>
              <a:buSzPts val="1100"/>
              <a:buFont typeface="Arial"/>
              <a:buNone/>
            </a:pPr>
            <a:r>
              <a:rPr lang="en-US" sz="1700">
                <a:solidFill>
                  <a:schemeClr val="dk1"/>
                </a:solidFill>
                <a:latin typeface="Times New Roman"/>
                <a:ea typeface="Times New Roman"/>
                <a:cs typeface="Times New Roman"/>
                <a:sym typeface="Times New Roman"/>
              </a:rPr>
              <a:t>People of color, particularly Black Americans, are more likely to live in poverty than their white counterparts. These living conditions, </a:t>
            </a:r>
            <a:r>
              <a:rPr lang="en-US" sz="1700">
                <a:solidFill>
                  <a:schemeClr val="dk1"/>
                </a:solidFill>
                <a:latin typeface="Times New Roman"/>
                <a:ea typeface="Times New Roman"/>
                <a:cs typeface="Times New Roman"/>
                <a:sym typeface="Times New Roman"/>
              </a:rPr>
              <a:t>such as lack of access to healthy food and inadequate shelter, means that they must focus their energy on meeting their basic needs, rather than striving for higher goals. This directly impacts the academic achievement of students living in these conditions, who are more likely to be </a:t>
            </a:r>
            <a:r>
              <a:rPr lang="en-US" sz="1700">
                <a:solidFill>
                  <a:schemeClr val="dk1"/>
                </a:solidFill>
                <a:latin typeface="Times New Roman"/>
                <a:ea typeface="Times New Roman"/>
                <a:cs typeface="Times New Roman"/>
                <a:sym typeface="Times New Roman"/>
              </a:rPr>
              <a:t>non white</a:t>
            </a:r>
            <a:r>
              <a:rPr lang="en-US" sz="1700">
                <a:solidFill>
                  <a:schemeClr val="dk1"/>
                </a:solidFill>
                <a:latin typeface="Times New Roman"/>
                <a:ea typeface="Times New Roman"/>
                <a:cs typeface="Times New Roman"/>
                <a:sym typeface="Times New Roman"/>
              </a:rPr>
              <a:t> than their higher-income peers. </a:t>
            </a:r>
            <a:endParaRPr b="1" sz="17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1100"/>
              <a:buFont typeface="Arial"/>
              <a:buNone/>
            </a:pPr>
            <a:r>
              <a:rPr b="1" lang="en-US" sz="1700" u="sng">
                <a:solidFill>
                  <a:schemeClr val="dk1"/>
                </a:solidFill>
                <a:latin typeface="Times New Roman"/>
                <a:ea typeface="Times New Roman"/>
                <a:cs typeface="Times New Roman"/>
                <a:sym typeface="Times New Roman"/>
              </a:rPr>
              <a:t>Research Questio</a:t>
            </a:r>
            <a:r>
              <a:rPr b="1" lang="en-US" sz="1700">
                <a:solidFill>
                  <a:schemeClr val="dk1"/>
                </a:solidFill>
                <a:latin typeface="Times New Roman"/>
                <a:ea typeface="Times New Roman"/>
                <a:cs typeface="Times New Roman"/>
                <a:sym typeface="Times New Roman"/>
              </a:rPr>
              <a:t>n: </a:t>
            </a:r>
            <a:r>
              <a:rPr b="1" lang="en-US" sz="1700">
                <a:solidFill>
                  <a:schemeClr val="dk1"/>
                </a:solidFill>
                <a:latin typeface="Times New Roman"/>
                <a:ea typeface="Times New Roman"/>
                <a:cs typeface="Times New Roman"/>
                <a:sym typeface="Times New Roman"/>
              </a:rPr>
              <a:t>How does socioeconomic statu</a:t>
            </a:r>
            <a:r>
              <a:rPr b="1" lang="en-US" sz="1700">
                <a:solidFill>
                  <a:schemeClr val="dk1"/>
                </a:solidFill>
                <a:latin typeface="Times New Roman"/>
                <a:ea typeface="Times New Roman"/>
                <a:cs typeface="Times New Roman"/>
                <a:sym typeface="Times New Roman"/>
              </a:rPr>
              <a:t>s, impact college readiness of low-income students?</a:t>
            </a:r>
            <a:endParaRPr b="1" sz="17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1100"/>
              <a:buFont typeface="Arial"/>
              <a:buNone/>
            </a:pPr>
            <a:r>
              <a:rPr b="1" lang="en-US" sz="1700" u="sng">
                <a:solidFill>
                  <a:schemeClr val="dk1"/>
                </a:solidFill>
                <a:latin typeface="Times New Roman"/>
                <a:ea typeface="Times New Roman"/>
                <a:cs typeface="Times New Roman"/>
                <a:sym typeface="Times New Roman"/>
              </a:rPr>
              <a:t>Thesis</a:t>
            </a:r>
            <a:r>
              <a:rPr b="1" lang="en-US" sz="1700">
                <a:solidFill>
                  <a:schemeClr val="dk1"/>
                </a:solidFill>
                <a:latin typeface="Times New Roman"/>
                <a:ea typeface="Times New Roman"/>
                <a:cs typeface="Times New Roman"/>
                <a:sym typeface="Times New Roman"/>
              </a:rPr>
              <a:t>:</a:t>
            </a:r>
            <a:r>
              <a:rPr b="1" lang="en-US" sz="1700">
                <a:solidFill>
                  <a:schemeClr val="dk1"/>
                </a:solidFill>
                <a:latin typeface="Times New Roman"/>
                <a:ea typeface="Times New Roman"/>
                <a:cs typeface="Times New Roman"/>
                <a:sym typeface="Times New Roman"/>
              </a:rPr>
              <a:t> If students’ basic biological needs are not met, they cann</a:t>
            </a:r>
            <a:r>
              <a:rPr b="1" lang="en-US" sz="1700">
                <a:solidFill>
                  <a:schemeClr val="dk1"/>
                </a:solidFill>
                <a:latin typeface="Times New Roman"/>
                <a:ea typeface="Times New Roman"/>
                <a:cs typeface="Times New Roman"/>
                <a:sym typeface="Times New Roman"/>
              </a:rPr>
              <a:t>ot be expected to focus on academic success or future goals. </a:t>
            </a:r>
            <a:endParaRPr b="1" sz="17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t/>
            </a:r>
            <a:endParaRPr sz="600"/>
          </a:p>
        </p:txBody>
      </p:sp>
      <p:sp>
        <p:nvSpPr>
          <p:cNvPr id="48" name="Google Shape;48;p3"/>
          <p:cNvSpPr txBox="1"/>
          <p:nvPr>
            <p:ph idx="9" type="body"/>
          </p:nvPr>
        </p:nvSpPr>
        <p:spPr>
          <a:xfrm>
            <a:off x="14952297" y="2972138"/>
            <a:ext cx="6792600" cy="533400"/>
          </a:xfrm>
          <a:prstGeom prst="rect">
            <a:avLst/>
          </a:prstGeom>
          <a:solidFill>
            <a:schemeClr val="accent4"/>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sz="3000">
                <a:latin typeface="Times New Roman"/>
                <a:ea typeface="Times New Roman"/>
                <a:cs typeface="Times New Roman"/>
                <a:sym typeface="Times New Roman"/>
              </a:rPr>
              <a:t>Methodology </a:t>
            </a:r>
            <a:endParaRPr i="0" sz="3000" u="none" cap="none" strike="noStrike">
              <a:solidFill>
                <a:schemeClr val="lt1"/>
              </a:solidFill>
              <a:latin typeface="Times New Roman"/>
              <a:ea typeface="Times New Roman"/>
              <a:cs typeface="Times New Roman"/>
              <a:sym typeface="Times New Roman"/>
            </a:endParaRPr>
          </a:p>
        </p:txBody>
      </p:sp>
      <p:sp>
        <p:nvSpPr>
          <p:cNvPr id="49" name="Google Shape;49;p3"/>
          <p:cNvSpPr txBox="1"/>
          <p:nvPr/>
        </p:nvSpPr>
        <p:spPr>
          <a:xfrm>
            <a:off x="15543600" y="3499875"/>
            <a:ext cx="6093300" cy="1807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sz="1600">
                <a:solidFill>
                  <a:schemeClr val="dk1"/>
                </a:solidFill>
                <a:latin typeface="Times New Roman"/>
                <a:ea typeface="Times New Roman"/>
                <a:cs typeface="Times New Roman"/>
                <a:sym typeface="Times New Roman"/>
              </a:rPr>
              <a:t>To conduct my research on  h</a:t>
            </a:r>
            <a:r>
              <a:rPr lang="en-US" sz="1600">
                <a:solidFill>
                  <a:schemeClr val="dk1"/>
                </a:solidFill>
                <a:latin typeface="Times New Roman"/>
                <a:ea typeface="Times New Roman"/>
                <a:cs typeface="Times New Roman"/>
                <a:sym typeface="Times New Roman"/>
              </a:rPr>
              <a:t>ow does socioeconomic status, particularly housing, impact the academic performance of low-income students? </a:t>
            </a:r>
            <a:r>
              <a:rPr lang="en-US" sz="1600">
                <a:solidFill>
                  <a:schemeClr val="dk1"/>
                </a:solidFill>
                <a:latin typeface="Times New Roman"/>
                <a:ea typeface="Times New Roman"/>
                <a:cs typeface="Times New Roman"/>
                <a:sym typeface="Times New Roman"/>
              </a:rPr>
              <a:t>I employed the secondary research method, a literature review. During my research, I utilized Duke library and Google scholar to analyze primary and secondary sources for synthesis I used ProQuest, Taylor &amp; Francis Online, Journal Of Child And Family Studies and Official Journal of the World Psychiatric Association.</a:t>
            </a:r>
            <a:endParaRPr b="1" sz="16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Clr>
                <a:schemeClr val="dk1"/>
              </a:buClr>
              <a:buSzPts val="1100"/>
              <a:buFont typeface="Arial"/>
              <a:buNone/>
            </a:pPr>
            <a:r>
              <a:t/>
            </a:r>
            <a:endParaRPr b="1" sz="1600">
              <a:solidFill>
                <a:schemeClr val="dk1"/>
              </a:solidFill>
              <a:latin typeface="Times New Roman"/>
              <a:ea typeface="Times New Roman"/>
              <a:cs typeface="Times New Roman"/>
              <a:sym typeface="Times New Roman"/>
            </a:endParaRPr>
          </a:p>
        </p:txBody>
      </p:sp>
      <p:sp>
        <p:nvSpPr>
          <p:cNvPr id="50" name="Google Shape;50;p3"/>
          <p:cNvSpPr/>
          <p:nvPr/>
        </p:nvSpPr>
        <p:spPr>
          <a:xfrm>
            <a:off x="20217575" y="16084200"/>
            <a:ext cx="1523700" cy="375000"/>
          </a:xfrm>
          <a:prstGeom prst="rect">
            <a:avLst/>
          </a:prstGeom>
          <a:solidFill>
            <a:srgbClr val="FFFFF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