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080CCD-D056-4757-93C5-0F3D46A8EA86}" v="3" dt="2024-07-31T18:46:48.243"/>
    <p1510:client id="{30D8059B-49E6-43C8-B2AD-470775D456F8}" v="410" dt="2024-07-31T17:48:39.168"/>
    <p1510:client id="{3C5DB4B4-9991-48E9-BC42-ACCF80CA2A77}" v="28" dt="2024-08-01T14:03:28.539"/>
    <p1510:client id="{972FFB81-09D3-40D7-B62A-135CCAD1A1FF}" v="323" dt="2024-07-31T23:40:23.163"/>
    <p1510:client id="{C3AF7A0F-0D9A-4583-B4E6-F28D8906120B}" v="248" dt="2024-07-31T18:27:43.1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94"/>
  </p:normalViewPr>
  <p:slideViewPr>
    <p:cSldViewPr snapToGrid="0">
      <p:cViewPr>
        <p:scale>
          <a:sx n="44" d="100"/>
          <a:sy n="44" d="100"/>
        </p:scale>
        <p:origin x="156" y="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hua Gergues" userId="mANRXpbK+QwfjwCZ/9gvnaPf/9v4rCFjbdVmVD/81hk=" providerId="None" clId="Web-{27080CCD-D056-4757-93C5-0F3D46A8EA86}"/>
    <pc:docChg chg="modSld">
      <pc:chgData name="Joshua Gergues" userId="mANRXpbK+QwfjwCZ/9gvnaPf/9v4rCFjbdVmVD/81hk=" providerId="None" clId="Web-{27080CCD-D056-4757-93C5-0F3D46A8EA86}" dt="2024-07-31T18:46:42.649" v="1" actId="20577"/>
      <pc:docMkLst>
        <pc:docMk/>
      </pc:docMkLst>
      <pc:sldChg chg="modSp">
        <pc:chgData name="Joshua Gergues" userId="mANRXpbK+QwfjwCZ/9gvnaPf/9v4rCFjbdVmVD/81hk=" providerId="None" clId="Web-{27080CCD-D056-4757-93C5-0F3D46A8EA86}" dt="2024-07-31T18:46:42.649" v="1" actId="20577"/>
        <pc:sldMkLst>
          <pc:docMk/>
          <pc:sldMk cId="0" sldId="256"/>
        </pc:sldMkLst>
        <pc:spChg chg="mod">
          <ac:chgData name="Joshua Gergues" userId="mANRXpbK+QwfjwCZ/9gvnaPf/9v4rCFjbdVmVD/81hk=" providerId="None" clId="Web-{27080CCD-D056-4757-93C5-0F3D46A8EA86}" dt="2024-07-31T18:46:42.649" v="1" actId="20577"/>
          <ac:spMkLst>
            <pc:docMk/>
            <pc:sldMk cId="0" sldId="256"/>
            <ac:spMk id="42" creationId="{00000000-0000-0000-0000-000000000000}"/>
          </ac:spMkLst>
        </pc:spChg>
      </pc:sldChg>
    </pc:docChg>
  </pc:docChgLst>
  <pc:docChgLst>
    <pc:chgData name="Kennedy Ruff" userId="iqXslASL88CWRUcevsKgZFB2Ox4Ie4tR2fCB21cFXb4=" providerId="None" clId="Web-{972FFB81-09D3-40D7-B62A-135CCAD1A1FF}"/>
    <pc:docChg chg="modSld">
      <pc:chgData name="Kennedy Ruff" userId="iqXslASL88CWRUcevsKgZFB2Ox4Ie4tR2fCB21cFXb4=" providerId="None" clId="Web-{972FFB81-09D3-40D7-B62A-135CCAD1A1FF}" dt="2024-07-31T23:40:23.163" v="175" actId="1076"/>
      <pc:docMkLst>
        <pc:docMk/>
      </pc:docMkLst>
      <pc:sldChg chg="modSp">
        <pc:chgData name="Kennedy Ruff" userId="iqXslASL88CWRUcevsKgZFB2Ox4Ie4tR2fCB21cFXb4=" providerId="None" clId="Web-{972FFB81-09D3-40D7-B62A-135CCAD1A1FF}" dt="2024-07-31T23:40:23.163" v="175" actId="1076"/>
        <pc:sldMkLst>
          <pc:docMk/>
          <pc:sldMk cId="0" sldId="256"/>
        </pc:sldMkLst>
        <pc:spChg chg="mod">
          <ac:chgData name="Kennedy Ruff" userId="iqXslASL88CWRUcevsKgZFB2Ox4Ie4tR2fCB21cFXb4=" providerId="None" clId="Web-{972FFB81-09D3-40D7-B62A-135CCAD1A1FF}" dt="2024-07-31T23:38:48.819" v="170" actId="1076"/>
          <ac:spMkLst>
            <pc:docMk/>
            <pc:sldMk cId="0" sldId="256"/>
            <ac:spMk id="8" creationId="{E7135D27-7CD1-B178-29D1-40390F15C58B}"/>
          </ac:spMkLst>
        </pc:spChg>
        <pc:spChg chg="mod">
          <ac:chgData name="Kennedy Ruff" userId="iqXslASL88CWRUcevsKgZFB2Ox4Ie4tR2fCB21cFXb4=" providerId="None" clId="Web-{972FFB81-09D3-40D7-B62A-135CCAD1A1FF}" dt="2024-07-31T23:34:46.474" v="3" actId="20577"/>
          <ac:spMkLst>
            <pc:docMk/>
            <pc:sldMk cId="0" sldId="256"/>
            <ac:spMk id="31" creationId="{00000000-0000-0000-0000-000000000000}"/>
          </ac:spMkLst>
        </pc:spChg>
        <pc:spChg chg="mod">
          <ac:chgData name="Kennedy Ruff" userId="iqXslASL88CWRUcevsKgZFB2Ox4Ie4tR2fCB21cFXb4=" providerId="None" clId="Web-{972FFB81-09D3-40D7-B62A-135CCAD1A1FF}" dt="2024-07-31T23:39:44.373" v="173" actId="20577"/>
          <ac:spMkLst>
            <pc:docMk/>
            <pc:sldMk cId="0" sldId="256"/>
            <ac:spMk id="33" creationId="{00000000-0000-0000-0000-000000000000}"/>
          </ac:spMkLst>
        </pc:spChg>
        <pc:spChg chg="mod">
          <ac:chgData name="Kennedy Ruff" userId="iqXslASL88CWRUcevsKgZFB2Ox4Ie4tR2fCB21cFXb4=" providerId="None" clId="Web-{972FFB81-09D3-40D7-B62A-135CCAD1A1FF}" dt="2024-07-31T23:38:31.974" v="168" actId="1076"/>
          <ac:spMkLst>
            <pc:docMk/>
            <pc:sldMk cId="0" sldId="256"/>
            <ac:spMk id="36" creationId="{00000000-0000-0000-0000-000000000000}"/>
          </ac:spMkLst>
        </pc:spChg>
        <pc:spChg chg="mod">
          <ac:chgData name="Kennedy Ruff" userId="iqXslASL88CWRUcevsKgZFB2Ox4Ie4tR2fCB21cFXb4=" providerId="None" clId="Web-{972FFB81-09D3-40D7-B62A-135CCAD1A1FF}" dt="2024-07-31T23:40:23.163" v="175" actId="1076"/>
          <ac:spMkLst>
            <pc:docMk/>
            <pc:sldMk cId="0" sldId="256"/>
            <ac:spMk id="42" creationId="{00000000-0000-0000-0000-000000000000}"/>
          </ac:spMkLst>
        </pc:spChg>
        <pc:graphicFrameChg chg="mod">
          <ac:chgData name="Kennedy Ruff" userId="iqXslASL88CWRUcevsKgZFB2Ox4Ie4tR2fCB21cFXb4=" providerId="None" clId="Web-{972FFB81-09D3-40D7-B62A-135CCAD1A1FF}" dt="2024-07-31T23:40:13.412" v="174" actId="1076"/>
          <ac:graphicFrameMkLst>
            <pc:docMk/>
            <pc:sldMk cId="0" sldId="256"/>
            <ac:graphicFrameMk id="10" creationId="{832AA87D-6325-3BF1-5776-8991F451DA42}"/>
          </ac:graphicFrameMkLst>
        </pc:graphicFrameChg>
      </pc:sldChg>
    </pc:docChg>
  </pc:docChgLst>
  <pc:docChgLst>
    <pc:chgData name="Jahara Davis" userId="BOt7W71SBdfT9C7XqpgRHugn1UpJJFRmsw2/rNIed8M=" providerId="None" clId="Web-{3C5DB4B4-9991-48E9-BC42-ACCF80CA2A77}"/>
    <pc:docChg chg="modSld">
      <pc:chgData name="Jahara Davis" userId="BOt7W71SBdfT9C7XqpgRHugn1UpJJFRmsw2/rNIed8M=" providerId="None" clId="Web-{3C5DB4B4-9991-48E9-BC42-ACCF80CA2A77}" dt="2024-08-01T14:03:28.539" v="20" actId="1076"/>
      <pc:docMkLst>
        <pc:docMk/>
      </pc:docMkLst>
      <pc:sldChg chg="modSp">
        <pc:chgData name="Jahara Davis" userId="BOt7W71SBdfT9C7XqpgRHugn1UpJJFRmsw2/rNIed8M=" providerId="None" clId="Web-{3C5DB4B4-9991-48E9-BC42-ACCF80CA2A77}" dt="2024-08-01T14:03:28.539" v="20" actId="1076"/>
        <pc:sldMkLst>
          <pc:docMk/>
          <pc:sldMk cId="0" sldId="256"/>
        </pc:sldMkLst>
        <pc:spChg chg="mod">
          <ac:chgData name="Jahara Davis" userId="BOt7W71SBdfT9C7XqpgRHugn1UpJJFRmsw2/rNIed8M=" providerId="None" clId="Web-{3C5DB4B4-9991-48E9-BC42-ACCF80CA2A77}" dt="2024-08-01T14:03:28.539" v="20" actId="1076"/>
          <ac:spMkLst>
            <pc:docMk/>
            <pc:sldMk cId="0" sldId="256"/>
            <ac:spMk id="8" creationId="{E7135D27-7CD1-B178-29D1-40390F15C58B}"/>
          </ac:spMkLst>
        </pc:spChg>
      </pc:sldChg>
    </pc:docChg>
  </pc:docChgLst>
  <pc:docChgLst>
    <pc:chgData name="Joshua Gergues" userId="mANRXpbK+QwfjwCZ/9gvnaPf/9v4rCFjbdVmVD/81hk=" providerId="None" clId="Web-{30D8059B-49E6-43C8-B2AD-470775D456F8}"/>
    <pc:docChg chg="modSld">
      <pc:chgData name="Joshua Gergues" userId="mANRXpbK+QwfjwCZ/9gvnaPf/9v4rCFjbdVmVD/81hk=" providerId="None" clId="Web-{30D8059B-49E6-43C8-B2AD-470775D456F8}" dt="2024-07-31T17:48:38.465" v="387" actId="20577"/>
      <pc:docMkLst>
        <pc:docMk/>
      </pc:docMkLst>
      <pc:sldChg chg="modSp">
        <pc:chgData name="Joshua Gergues" userId="mANRXpbK+QwfjwCZ/9gvnaPf/9v4rCFjbdVmVD/81hk=" providerId="None" clId="Web-{30D8059B-49E6-43C8-B2AD-470775D456F8}" dt="2024-07-31T17:48:38.465" v="387" actId="20577"/>
        <pc:sldMkLst>
          <pc:docMk/>
          <pc:sldMk cId="0" sldId="256"/>
        </pc:sldMkLst>
        <pc:spChg chg="mod">
          <ac:chgData name="Joshua Gergues" userId="mANRXpbK+QwfjwCZ/9gvnaPf/9v4rCFjbdVmVD/81hk=" providerId="None" clId="Web-{30D8059B-49E6-43C8-B2AD-470775D456F8}" dt="2024-07-31T17:39:20.691" v="180" actId="20577"/>
          <ac:spMkLst>
            <pc:docMk/>
            <pc:sldMk cId="0" sldId="256"/>
            <ac:spMk id="8" creationId="{E7135D27-7CD1-B178-29D1-40390F15C58B}"/>
          </ac:spMkLst>
        </pc:spChg>
        <pc:spChg chg="mod">
          <ac:chgData name="Joshua Gergues" userId="mANRXpbK+QwfjwCZ/9gvnaPf/9v4rCFjbdVmVD/81hk=" providerId="None" clId="Web-{30D8059B-49E6-43C8-B2AD-470775D456F8}" dt="2024-07-31T17:48:38.465" v="387" actId="20577"/>
          <ac:spMkLst>
            <pc:docMk/>
            <pc:sldMk cId="0" sldId="256"/>
            <ac:spMk id="37" creationId="{00000000-0000-0000-0000-000000000000}"/>
          </ac:spMkLst>
        </pc:spChg>
      </pc:sldChg>
    </pc:docChg>
  </pc:docChgLst>
  <pc:docChgLst>
    <pc:chgData name="Joshua Gergues" userId="mANRXpbK+QwfjwCZ/9gvnaPf/9v4rCFjbdVmVD/81hk=" providerId="None" clId="Web-{C3AF7A0F-0D9A-4583-B4E6-F28D8906120B}"/>
    <pc:docChg chg="modSld">
      <pc:chgData name="Joshua Gergues" userId="mANRXpbK+QwfjwCZ/9gvnaPf/9v4rCFjbdVmVD/81hk=" providerId="None" clId="Web-{C3AF7A0F-0D9A-4583-B4E6-F28D8906120B}" dt="2024-07-31T18:27:43.167" v="227" actId="20577"/>
      <pc:docMkLst>
        <pc:docMk/>
      </pc:docMkLst>
      <pc:sldChg chg="addSp delSp modSp">
        <pc:chgData name="Joshua Gergues" userId="mANRXpbK+QwfjwCZ/9gvnaPf/9v4rCFjbdVmVD/81hk=" providerId="None" clId="Web-{C3AF7A0F-0D9A-4583-B4E6-F28D8906120B}" dt="2024-07-31T18:27:43.167" v="227" actId="20577"/>
        <pc:sldMkLst>
          <pc:docMk/>
          <pc:sldMk cId="0" sldId="256"/>
        </pc:sldMkLst>
        <pc:spChg chg="add mod">
          <ac:chgData name="Joshua Gergues" userId="mANRXpbK+QwfjwCZ/9gvnaPf/9v4rCFjbdVmVD/81hk=" providerId="None" clId="Web-{C3AF7A0F-0D9A-4583-B4E6-F28D8906120B}" dt="2024-07-31T18:27:43.167" v="227" actId="20577"/>
          <ac:spMkLst>
            <pc:docMk/>
            <pc:sldMk cId="0" sldId="256"/>
            <ac:spMk id="3" creationId="{45AE09A1-2035-4698-0E09-2F2C5B2EDCD4}"/>
          </ac:spMkLst>
        </pc:spChg>
        <pc:spChg chg="del mod">
          <ac:chgData name="Joshua Gergues" userId="mANRXpbK+QwfjwCZ/9gvnaPf/9v4rCFjbdVmVD/81hk=" providerId="None" clId="Web-{C3AF7A0F-0D9A-4583-B4E6-F28D8906120B}" dt="2024-07-31T18:24:21.679" v="182"/>
          <ac:spMkLst>
            <pc:docMk/>
            <pc:sldMk cId="0" sldId="256"/>
            <ac:spMk id="9" creationId="{10CFAA57-4093-F879-32D6-DF4B3CE00A18}"/>
          </ac:spMkLst>
        </pc:spChg>
        <pc:spChg chg="mod">
          <ac:chgData name="Joshua Gergues" userId="mANRXpbK+QwfjwCZ/9gvnaPf/9v4rCFjbdVmVD/81hk=" providerId="None" clId="Web-{C3AF7A0F-0D9A-4583-B4E6-F28D8906120B}" dt="2024-07-31T18:27:15.416" v="226" actId="20577"/>
          <ac:spMkLst>
            <pc:docMk/>
            <pc:sldMk cId="0" sldId="256"/>
            <ac:spMk id="42" creationId="{00000000-0000-0000-0000-000000000000}"/>
          </ac:spMkLst>
        </pc:spChg>
        <pc:spChg chg="mod">
          <ac:chgData name="Joshua Gergues" userId="mANRXpbK+QwfjwCZ/9gvnaPf/9v4rCFjbdVmVD/81hk=" providerId="None" clId="Web-{C3AF7A0F-0D9A-4583-B4E6-F28D8906120B}" dt="2024-07-31T17:55:55.386" v="6" actId="20577"/>
          <ac:spMkLst>
            <pc:docMk/>
            <pc:sldMk cId="0" sldId="256"/>
            <ac:spMk id="43" creationId="{00000000-0000-0000-0000-000000000000}"/>
          </ac:spMkLst>
        </pc:spChg>
        <pc:graphicFrameChg chg="mod">
          <ac:chgData name="Joshua Gergues" userId="mANRXpbK+QwfjwCZ/9gvnaPf/9v4rCFjbdVmVD/81hk=" providerId="None" clId="Web-{C3AF7A0F-0D9A-4583-B4E6-F28D8906120B}" dt="2024-07-31T18:07:13.194" v="76" actId="1076"/>
          <ac:graphicFrameMkLst>
            <pc:docMk/>
            <pc:sldMk cId="0" sldId="256"/>
            <ac:graphicFrameMk id="7" creationId="{1C110C27-DAA1-37BE-5CC9-A74DE6DADB55}"/>
          </ac:graphicFrameMkLst>
        </pc:graphicFrameChg>
        <pc:graphicFrameChg chg="mod">
          <ac:chgData name="Joshua Gergues" userId="mANRXpbK+QwfjwCZ/9gvnaPf/9v4rCFjbdVmVD/81hk=" providerId="None" clId="Web-{C3AF7A0F-0D9A-4583-B4E6-F28D8906120B}" dt="2024-07-31T18:07:27.866" v="77" actId="1076"/>
          <ac:graphicFrameMkLst>
            <pc:docMk/>
            <pc:sldMk cId="0" sldId="256"/>
            <ac:graphicFrameMk id="10" creationId="{832AA87D-6325-3BF1-5776-8991F451DA42}"/>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psnc-my.sharepoint.com/personal/joshua-gergues_dpsnc_net/Documents/Book.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psnc-my.sharepoint.com/personal/joshua-gergues_dpsnc_net/Documents/Book.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r>
              <a:rPr lang="en-US"/>
              <a:t>Types of Errors with Translators</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endParaRPr lang="en-US"/>
        </a:p>
      </c:txPr>
    </c:title>
    <c:autoTitleDeleted val="0"/>
    <c:plotArea>
      <c:layout/>
      <c:pieChart>
        <c:varyColors val="1"/>
        <c:ser>
          <c:idx val="0"/>
          <c:order val="0"/>
          <c:tx>
            <c:v>Field2</c:v>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76B-498D-BDBF-F369550DB5A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76B-498D-BDBF-F369550DB5A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76B-498D-BDBF-F369550DB5A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76B-498D-BDBF-F369550DB5A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76B-498D-BDBF-F369550DB5AC}"/>
              </c:ext>
            </c:extLst>
          </c:dPt>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rgbClr val="FFFFFF"/>
                    </a:solidFill>
                    <a:latin typeface="Times New Roman"/>
                    <a:ea typeface="Times New Roman"/>
                    <a:cs typeface="Times New Roman"/>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'https://dpsnc-my.sharepoint.com/personal/joshua-gergues_dpsnc_net/Documents/[Book.xlsx]Sheet1'!$A$2:$A$6</c:f>
              <c:strCache>
                <c:ptCount val="5"/>
                <c:pt idx="0">
                  <c:v>Omission</c:v>
                </c:pt>
                <c:pt idx="1">
                  <c:v>False Fluency</c:v>
                </c:pt>
                <c:pt idx="2">
                  <c:v>Substitution</c:v>
                </c:pt>
                <c:pt idx="3">
                  <c:v>Editorialization</c:v>
                </c:pt>
                <c:pt idx="4">
                  <c:v>Addition</c:v>
                </c:pt>
              </c:strCache>
            </c:strRef>
          </c:cat>
          <c:val>
            <c:numRef>
              <c:f>'https://dpsnc-my.sharepoint.com/personal/joshua-gergues_dpsnc_net/Documents/[Book.xlsx]Sheet1'!$B$2:$B$6</c:f>
              <c:numCache>
                <c:formatCode>0%</c:formatCode>
                <c:ptCount val="5"/>
                <c:pt idx="0">
                  <c:v>0.52</c:v>
                </c:pt>
                <c:pt idx="1">
                  <c:v>0.16</c:v>
                </c:pt>
                <c:pt idx="2">
                  <c:v>0.13</c:v>
                </c:pt>
                <c:pt idx="3">
                  <c:v>0.1</c:v>
                </c:pt>
                <c:pt idx="4">
                  <c:v>0.08</c:v>
                </c:pt>
              </c:numCache>
            </c:numRef>
          </c:val>
          <c:extLst>
            <c:ext xmlns:c16="http://schemas.microsoft.com/office/drawing/2014/chart" uri="{C3380CC4-5D6E-409C-BE32-E72D297353CC}">
              <c16:uniqueId val="{0000000A-076B-498D-BDBF-F369550DB5AC}"/>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Times New Roman"/>
              <a:ea typeface="Times New Roman"/>
              <a:cs typeface="Times New Roman"/>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r>
              <a:rPr lang="en-US"/>
              <a:t>Barriers to Healthcare for Immigrant Children</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endParaRPr lang="en-US"/>
        </a:p>
      </c:txPr>
    </c:title>
    <c:autoTitleDeleted val="0"/>
    <c:plotArea>
      <c:layout/>
      <c:pieChart>
        <c:varyColors val="1"/>
        <c:ser>
          <c:idx val="0"/>
          <c:order val="0"/>
          <c:tx>
            <c:v>Field2</c:v>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BF0-4113-A9F6-54E17A163A8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BF0-4113-A9F6-54E17A163A8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BF0-4113-A9F6-54E17A163A8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BF0-4113-A9F6-54E17A163A8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BF0-4113-A9F6-54E17A163A8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7BF0-4113-A9F6-54E17A163A8C}"/>
              </c:ext>
            </c:extLst>
          </c:dPt>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rgbClr val="FFFFFF"/>
                    </a:solidFill>
                    <a:latin typeface="Times New Roman"/>
                    <a:ea typeface="Times New Roman"/>
                    <a:cs typeface="Times New Roman"/>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'https://dpsnc-my.sharepoint.com/personal/joshua-gergues_dpsnc_net/Documents/[Book.xlsx]Sheet1'!$A$2:$A$7</c:f>
              <c:strCache>
                <c:ptCount val="6"/>
                <c:pt idx="0">
                  <c:v>Language Barrier</c:v>
                </c:pt>
                <c:pt idx="1">
                  <c:v>Transportation Issues</c:v>
                </c:pt>
                <c:pt idx="2">
                  <c:v>Lack of Cultural Understanding</c:v>
                </c:pt>
                <c:pt idx="3">
                  <c:v>Excessive Wait Time</c:v>
                </c:pt>
                <c:pt idx="4">
                  <c:v>No insurance</c:v>
                </c:pt>
                <c:pt idx="5">
                  <c:v>Financial Issues</c:v>
                </c:pt>
              </c:strCache>
            </c:strRef>
          </c:cat>
          <c:val>
            <c:numRef>
              <c:f>'https://dpsnc-my.sharepoint.com/personal/joshua-gergues_dpsnc_net/Documents/[Book.xlsx]Sheet1'!$B$2:$B$7</c:f>
              <c:numCache>
                <c:formatCode>0%</c:formatCode>
                <c:ptCount val="6"/>
                <c:pt idx="0">
                  <c:v>0.26</c:v>
                </c:pt>
                <c:pt idx="1">
                  <c:v>0.21</c:v>
                </c:pt>
                <c:pt idx="2">
                  <c:v>0.16</c:v>
                </c:pt>
                <c:pt idx="3">
                  <c:v>0.15</c:v>
                </c:pt>
                <c:pt idx="4">
                  <c:v>0.13</c:v>
                </c:pt>
                <c:pt idx="5">
                  <c:v>0.09</c:v>
                </c:pt>
              </c:numCache>
            </c:numRef>
          </c:val>
          <c:extLst>
            <c:ext xmlns:c16="http://schemas.microsoft.com/office/drawing/2014/chart" uri="{C3380CC4-5D6E-409C-BE32-E72D297353CC}">
              <c16:uniqueId val="{0000000C-7BF0-4113-A9F6-54E17A163A8C}"/>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Times New Roman"/>
              <a:ea typeface="Times New Roman"/>
              <a:cs typeface="Times New Roman"/>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48343" y="304800"/>
            <a:ext cx="21248915" cy="1676400"/>
          </a:xfrm>
          <a:prstGeom prst="rect">
            <a:avLst/>
          </a:prstGeom>
          <a:solidFill>
            <a:schemeClr val="accent1">
              <a:lumMod val="75000"/>
            </a:schemeClr>
          </a:solidFill>
          <a:ln w="9525" cap="flat" cmpd="sng">
            <a:solidFill>
              <a:srgbClr val="4472C4"/>
            </a:solidFill>
            <a:prstDash val="solid"/>
            <a:round/>
            <a:headEnd type="none" w="sm" len="sm"/>
            <a:tailEnd type="none" w="sm" len="sm"/>
          </a:ln>
        </p:spPr>
        <p:txBody>
          <a:bodyPr spcFirstLastPara="1" wrap="square" lIns="78350" tIns="39175" rIns="78350" bIns="39175" anchor="ctr" anchorCtr="1">
            <a:noAutofit/>
          </a:bodyPr>
          <a:lstStyle/>
          <a:p>
            <a:r>
              <a:rPr lang="en-US" dirty="0">
                <a:latin typeface="Georgia"/>
              </a:rPr>
              <a:t>The Impact of Language Barriers on the Quality of Healthcare for Immigrants</a:t>
            </a:r>
            <a:br>
              <a:rPr lang="en-US" dirty="0">
                <a:latin typeface="Georgia"/>
              </a:rPr>
            </a:br>
            <a:r>
              <a:rPr lang="en-US" dirty="0">
                <a:latin typeface="Georgia"/>
              </a:rPr>
              <a:t>Joshua </a:t>
            </a:r>
            <a:r>
              <a:rPr lang="en-US" dirty="0" err="1">
                <a:latin typeface="Georgia"/>
              </a:rPr>
              <a:t>Gergues</a:t>
            </a:r>
            <a:r>
              <a:rPr lang="en-US" dirty="0">
                <a:latin typeface="Georgia"/>
              </a:rPr>
              <a:t> </a:t>
            </a:r>
            <a:br>
              <a:rPr lang="en-US" dirty="0">
                <a:latin typeface="Georgia"/>
              </a:rPr>
            </a:br>
            <a:r>
              <a:rPr lang="en-US" dirty="0">
                <a:latin typeface="Georgia"/>
              </a:rPr>
              <a:t>Durham School of the Arts</a:t>
            </a:r>
          </a:p>
        </p:txBody>
      </p:sp>
      <p:sp>
        <p:nvSpPr>
          <p:cNvPr id="30" name="Google Shape;30;p3"/>
          <p:cNvSpPr txBox="1">
            <a:spLocks noGrp="1"/>
          </p:cNvSpPr>
          <p:nvPr>
            <p:ph type="body" idx="1"/>
          </p:nvPr>
        </p:nvSpPr>
        <p:spPr>
          <a:xfrm>
            <a:off x="348343" y="2133600"/>
            <a:ext cx="6792685" cy="533400"/>
          </a:xfrm>
          <a:prstGeom prst="rect">
            <a:avLst/>
          </a:prstGeom>
          <a:solidFill>
            <a:schemeClr val="accent1">
              <a:lumMod val="75000"/>
            </a:schemeClr>
          </a:solidFill>
          <a:ln w="9525" cap="flat" cmpd="sng">
            <a:solidFill>
              <a:srgbClr val="4472C4"/>
            </a:solidFill>
            <a:prstDash val="solid"/>
            <a:round/>
            <a:headEnd type="none" w="sm" len="sm"/>
            <a:tailEnd type="none" w="sm" len="sm"/>
          </a:ln>
        </p:spPr>
        <p:txBody>
          <a:bodyPr spcFirstLastPara="1" wrap="square" lIns="78350" tIns="39175" rIns="78350" bIns="39175" anchor="ctr" anchorCtr="1">
            <a:noAutofit/>
          </a:bodyPr>
          <a:lstStyle/>
          <a:p>
            <a:pPr marL="0" indent="0" algn="ctr">
              <a:spcBef>
                <a:spcPts val="0"/>
              </a:spcBef>
            </a:pPr>
            <a:r>
              <a:rPr lang="en-US" sz="3100" dirty="0">
                <a:latin typeface="Georgia"/>
              </a:rPr>
              <a:t>Introduction</a:t>
            </a:r>
          </a:p>
        </p:txBody>
      </p:sp>
      <p:sp>
        <p:nvSpPr>
          <p:cNvPr id="31" name="Google Shape;31;p3"/>
          <p:cNvSpPr txBox="1">
            <a:spLocks noGrp="1"/>
          </p:cNvSpPr>
          <p:nvPr>
            <p:ph type="body" idx="2"/>
          </p:nvPr>
        </p:nvSpPr>
        <p:spPr>
          <a:xfrm>
            <a:off x="348343" y="2667000"/>
            <a:ext cx="6792600" cy="4127307"/>
          </a:xfrm>
          <a:prstGeom prst="rect">
            <a:avLst/>
          </a:prstGeom>
          <a:noFill/>
          <a:ln>
            <a:noFill/>
          </a:ln>
        </p:spPr>
        <p:txBody>
          <a:bodyPr spcFirstLastPara="1" wrap="square" lIns="78350" tIns="39175" rIns="78350" bIns="39175" anchor="t" anchorCtr="0">
            <a:noAutofit/>
          </a:bodyPr>
          <a:lstStyle/>
          <a:p>
            <a:pPr marL="0" indent="0">
              <a:spcBef>
                <a:spcPts val="1200"/>
              </a:spcBef>
            </a:pPr>
            <a:r>
              <a:rPr lang="en-US" sz="1700" dirty="0">
                <a:ea typeface="Cambria"/>
              </a:rPr>
              <a:t>Language barriers have a major impact on the quality of healthcare for immigrant patients. These barriers commonly arise between healthcare providers and patients when the two groups do not share a native language. Despite language barriers, healthcare providers should distribute high-quality healthcare to patients regardless of identity. (Shamsi, 2020)</a:t>
            </a:r>
            <a:endParaRPr lang="en-US" sz="1700" dirty="0"/>
          </a:p>
          <a:p>
            <a:pPr marL="0" indent="0">
              <a:spcBef>
                <a:spcPts val="0"/>
              </a:spcBef>
            </a:pPr>
            <a:r>
              <a:rPr lang="en-US" sz="1800" b="1" dirty="0">
                <a:latin typeface="Times New Roman" panose="02020603050405020304" pitchFamily="18" charset="0"/>
                <a:cs typeface="Times New Roman" panose="02020603050405020304" pitchFamily="18" charset="0"/>
              </a:rPr>
              <a:t>Research Question:</a:t>
            </a:r>
            <a:endParaRPr lang="en-US" sz="1800" dirty="0">
              <a:latin typeface="Times New Roman" panose="02020603050405020304" pitchFamily="18" charset="0"/>
              <a:cs typeface="Times New Roman" panose="02020603050405020304" pitchFamily="18" charset="0"/>
            </a:endParaRPr>
          </a:p>
          <a:p>
            <a:pPr marL="0" indent="0">
              <a:spcBef>
                <a:spcPts val="0"/>
              </a:spcBef>
            </a:pPr>
            <a:r>
              <a:rPr lang="en-US" sz="1800" dirty="0"/>
              <a:t>To what extent do language barriers between immigrant patients and healthcare workers affect the quality of care provided? </a:t>
            </a:r>
          </a:p>
          <a:p>
            <a:pPr marL="0" indent="0">
              <a:spcBef>
                <a:spcPts val="0"/>
              </a:spcBef>
            </a:pPr>
            <a:endParaRPr lang="en-US" sz="1800" dirty="0"/>
          </a:p>
          <a:p>
            <a:pPr marL="0" indent="0">
              <a:spcBef>
                <a:spcPts val="0"/>
              </a:spcBef>
            </a:pPr>
            <a:r>
              <a:rPr lang="en-US" sz="1800" b="1" dirty="0"/>
              <a:t>Thesis Statement:</a:t>
            </a:r>
            <a:endParaRPr lang="en-US" sz="1800" dirty="0"/>
          </a:p>
          <a:p>
            <a:pPr marL="0" indent="0">
              <a:spcBef>
                <a:spcPts val="0"/>
              </a:spcBef>
            </a:pPr>
            <a:r>
              <a:rPr lang="en-US" sz="1800" dirty="0"/>
              <a:t>Language barriers between immigrant patients and healthcare workers significantly reduce the quality of care, often leading to potentially harmful or unsafe outcomes for patients.</a:t>
            </a:r>
            <a:endParaRPr lang="en-US" dirty="0"/>
          </a:p>
          <a:p>
            <a:pPr marL="0" indent="0">
              <a:spcBef>
                <a:spcPts val="0"/>
              </a:spcBef>
            </a:pPr>
            <a:r>
              <a:rPr lang="en-US" sz="1800" dirty="0">
                <a:latin typeface="Georgia"/>
              </a:rPr>
              <a:t>  </a:t>
            </a:r>
            <a:endParaRPr lang="en-US" sz="1800" dirty="0">
              <a:latin typeface="Georgia"/>
              <a:cs typeface="Times New Roman" panose="02020603050405020304" pitchFamily="18" charset="0"/>
            </a:endParaRPr>
          </a:p>
        </p:txBody>
      </p:sp>
      <p:sp>
        <p:nvSpPr>
          <p:cNvPr id="33" name="Google Shape;33;p3"/>
          <p:cNvSpPr txBox="1">
            <a:spLocks noGrp="1"/>
          </p:cNvSpPr>
          <p:nvPr>
            <p:ph type="body" idx="4"/>
          </p:nvPr>
        </p:nvSpPr>
        <p:spPr>
          <a:xfrm>
            <a:off x="348343" y="9917433"/>
            <a:ext cx="6792685" cy="7539988"/>
          </a:xfrm>
          <a:prstGeom prst="rect">
            <a:avLst/>
          </a:prstGeom>
          <a:noFill/>
          <a:ln>
            <a:noFill/>
          </a:ln>
        </p:spPr>
        <p:txBody>
          <a:bodyPr spcFirstLastPara="1" wrap="square" lIns="78350" tIns="39175" rIns="78350" bIns="39175" anchor="t" anchorCtr="0">
            <a:noAutofit/>
          </a:bodyPr>
          <a:lstStyle/>
          <a:p>
            <a:pPr marL="0" indent="0">
              <a:spcBef>
                <a:spcPts val="1200"/>
              </a:spcBef>
            </a:pPr>
            <a:r>
              <a:rPr lang="en-US" sz="1800" dirty="0">
                <a:ea typeface="Calibri"/>
              </a:rPr>
              <a:t>In our increasingly diverse country, healthcare providers are encountering a growing number of patients from different linguistic backgrounds. For these immigrant patients, language barriers can significantly impact the quality of care they receive.</a:t>
            </a:r>
            <a:endParaRPr lang="en-US" sz="1800" dirty="0"/>
          </a:p>
          <a:p>
            <a:pPr marL="514350" indent="-285750">
              <a:buFont typeface="Calibri"/>
              <a:buChar char="-"/>
            </a:pPr>
            <a:r>
              <a:rPr lang="en-US" sz="1800" dirty="0">
                <a:ea typeface="Calibri"/>
              </a:rPr>
              <a:t>Over 350 languages are spoken in the United States alone.</a:t>
            </a:r>
            <a:endParaRPr lang="en-US" sz="1800" dirty="0"/>
          </a:p>
          <a:p>
            <a:pPr marL="514350" indent="-285750">
              <a:buFont typeface="Calibri"/>
              <a:buChar char="-"/>
            </a:pPr>
            <a:r>
              <a:rPr lang="en-US" sz="1800" dirty="0">
                <a:ea typeface="Calibri"/>
              </a:rPr>
              <a:t>Nearly 20% of U.S. residents speak a language other than English at home.(Terui,2017)</a:t>
            </a:r>
            <a:endParaRPr lang="en-US" sz="1800" dirty="0"/>
          </a:p>
          <a:p>
            <a:r>
              <a:rPr lang="en-US" sz="1800" b="1" dirty="0">
                <a:ea typeface="Calibri"/>
              </a:rPr>
              <a:t>Challenges Faced:</a:t>
            </a:r>
            <a:endParaRPr lang="en-US" sz="1800" dirty="0">
              <a:ea typeface="Calibri"/>
            </a:endParaRPr>
          </a:p>
          <a:p>
            <a:pPr marL="514350" indent="-285750">
              <a:buFont typeface="Calibri"/>
              <a:buChar char="-"/>
            </a:pPr>
            <a:r>
              <a:rPr lang="en-US" sz="1800" b="1" dirty="0">
                <a:ea typeface="Calibri"/>
              </a:rPr>
              <a:t>Miscommunication:</a:t>
            </a:r>
            <a:r>
              <a:rPr lang="en-US" sz="1800" dirty="0">
                <a:ea typeface="Calibri"/>
              </a:rPr>
              <a:t> Difficulty understanding symptoms, treatment options, and medical instructions.</a:t>
            </a:r>
            <a:endParaRPr lang="en-US" sz="1800">
              <a:latin typeface="Times New Roman" panose="02020603050405020304" pitchFamily="18" charset="0"/>
              <a:ea typeface="Calibri"/>
              <a:cs typeface="Times New Roman" panose="02020603050405020304" pitchFamily="18" charset="0"/>
            </a:endParaRPr>
          </a:p>
          <a:p>
            <a:pPr marL="514350" indent="-285750">
              <a:buFont typeface="Calibri"/>
              <a:buChar char="-"/>
            </a:pPr>
            <a:r>
              <a:rPr lang="en-US" sz="1800" b="1" dirty="0">
                <a:ea typeface="Calibri"/>
              </a:rPr>
              <a:t>Increased Stress:</a:t>
            </a:r>
            <a:r>
              <a:rPr lang="en-US" sz="1800" dirty="0">
                <a:ea typeface="Calibri"/>
              </a:rPr>
              <a:t> Navigating the healthcare system becomes more complex and stressful for non-native speakers.</a:t>
            </a:r>
            <a:endParaRPr lang="en-US" sz="1800">
              <a:latin typeface="Times New Roman" panose="02020603050405020304" pitchFamily="18" charset="0"/>
              <a:ea typeface="Calibri"/>
              <a:cs typeface="Times New Roman" panose="02020603050405020304" pitchFamily="18" charset="0"/>
            </a:endParaRPr>
          </a:p>
          <a:p>
            <a:pPr marL="514350" indent="-285750">
              <a:buFont typeface="Calibri"/>
              <a:buChar char="-"/>
            </a:pPr>
            <a:r>
              <a:rPr lang="en-US" sz="1800" b="1" dirty="0">
                <a:ea typeface="Calibri"/>
              </a:rPr>
              <a:t>Lack of Trust:</a:t>
            </a:r>
            <a:r>
              <a:rPr lang="en-US" sz="1800" dirty="0">
                <a:ea typeface="Calibri"/>
              </a:rPr>
              <a:t> Patients may feel their concerns are not being properly addressed or understood. (</a:t>
            </a:r>
            <a:r>
              <a:rPr lang="en-US" sz="1800" dirty="0"/>
              <a:t>Terui, 2017)</a:t>
            </a:r>
            <a:r>
              <a:rPr lang="en-US" sz="1800" b="1" dirty="0"/>
              <a:t> </a:t>
            </a:r>
            <a:endParaRPr lang="en-US" sz="1800">
              <a:latin typeface="Times New Roman" panose="02020603050405020304" pitchFamily="18" charset="0"/>
              <a:cs typeface="Times New Roman" panose="02020603050405020304" pitchFamily="18" charset="0"/>
            </a:endParaRPr>
          </a:p>
          <a:p>
            <a:pPr marL="228600" indent="0"/>
            <a:r>
              <a:rPr lang="en-US" sz="1800" dirty="0"/>
              <a:t>Each year in between 100,000 to 200,000 people travel into the US for healthcare purposes, and about 84% of all immigrants are seeking for healthcare. (Kearney, 2023)</a:t>
            </a:r>
            <a:endParaRPr lang="en-US" sz="1800">
              <a:latin typeface="Times New Roman" panose="02020603050405020304" pitchFamily="18" charset="0"/>
              <a:cs typeface="Times New Roman" panose="02020603050405020304" pitchFamily="18" charset="0"/>
            </a:endParaRPr>
          </a:p>
          <a:p>
            <a:pPr marL="0" indent="0">
              <a:spcBef>
                <a:spcPts val="1200"/>
              </a:spcBef>
              <a:buSzPts val="1100"/>
            </a:pPr>
            <a:r>
              <a:rPr lang="en-US" sz="1800" dirty="0"/>
              <a:t>Limited English Proficiency (LEP) If any individuals have a limited ability to read, write, speak, or understand English, </a:t>
            </a:r>
          </a:p>
        </p:txBody>
      </p:sp>
      <p:sp>
        <p:nvSpPr>
          <p:cNvPr id="36" name="Google Shape;36;p3"/>
          <p:cNvSpPr txBox="1">
            <a:spLocks noGrp="1"/>
          </p:cNvSpPr>
          <p:nvPr>
            <p:ph type="body" idx="7"/>
          </p:nvPr>
        </p:nvSpPr>
        <p:spPr>
          <a:xfrm>
            <a:off x="325483" y="9377363"/>
            <a:ext cx="6792685" cy="533400"/>
          </a:xfrm>
          <a:prstGeom prst="rect">
            <a:avLst/>
          </a:prstGeom>
          <a:solidFill>
            <a:schemeClr val="accent1">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latin typeface="Georgia"/>
              </a:rPr>
              <a:t>                    Background</a:t>
            </a:r>
          </a:p>
        </p:txBody>
      </p:sp>
      <p:sp>
        <p:nvSpPr>
          <p:cNvPr id="37" name="Google Shape;37;p3"/>
          <p:cNvSpPr txBox="1">
            <a:spLocks noGrp="1"/>
          </p:cNvSpPr>
          <p:nvPr>
            <p:ph type="body" idx="8"/>
          </p:nvPr>
        </p:nvSpPr>
        <p:spPr>
          <a:xfrm>
            <a:off x="14781712" y="12153900"/>
            <a:ext cx="6838405" cy="4000500"/>
          </a:xfrm>
          <a:prstGeom prst="rect">
            <a:avLst/>
          </a:prstGeom>
          <a:noFill/>
          <a:ln>
            <a:noFill/>
          </a:ln>
        </p:spPr>
        <p:txBody>
          <a:bodyPr spcFirstLastPara="1" wrap="square" lIns="78350" tIns="39175" rIns="78350" bIns="39175" anchor="t" anchorCtr="0">
            <a:noAutofit/>
          </a:bodyPr>
          <a:lstStyle/>
          <a:p>
            <a:pPr marL="654685" indent="-565785">
              <a:spcBef>
                <a:spcPts val="0"/>
              </a:spcBef>
              <a:buNone/>
            </a:pPr>
            <a:r>
              <a:rPr lang="en-US" sz="1900" dirty="0"/>
              <a:t>I</a:t>
            </a:r>
            <a:r>
              <a:rPr lang="en-US" sz="2000" dirty="0"/>
              <a:t>mmigrants who only speak their native</a:t>
            </a:r>
            <a:r>
              <a:rPr lang="en-US" dirty="0"/>
              <a:t> </a:t>
            </a:r>
            <a:r>
              <a:rPr lang="en-US" sz="2000" dirty="0"/>
              <a:t>language saw</a:t>
            </a:r>
            <a:endParaRPr lang="en-US" dirty="0"/>
          </a:p>
          <a:p>
            <a:pPr marL="654685" indent="-565785">
              <a:spcBef>
                <a:spcPts val="0"/>
              </a:spcBef>
              <a:buNone/>
            </a:pPr>
            <a:r>
              <a:rPr lang="en-US" sz="2000" dirty="0"/>
              <a:t>a significant decrease in access to healthcare, quality of </a:t>
            </a:r>
            <a:endParaRPr lang="en-US" dirty="0"/>
          </a:p>
          <a:p>
            <a:pPr marL="654685" indent="-565785">
              <a:spcBef>
                <a:spcPts val="0"/>
              </a:spcBef>
              <a:buNone/>
            </a:pPr>
            <a:r>
              <a:rPr lang="en-US" sz="2000" dirty="0"/>
              <a:t>healthcare, use of health services, and patient safety. Many</a:t>
            </a:r>
          </a:p>
          <a:p>
            <a:pPr marL="654685" indent="-565785">
              <a:spcBef>
                <a:spcPts val="0"/>
              </a:spcBef>
              <a:buNone/>
            </a:pPr>
            <a:r>
              <a:rPr lang="en-US" sz="2000" dirty="0"/>
              <a:t>published studies report positive benefits of professional</a:t>
            </a:r>
            <a:endParaRPr lang="en-US" dirty="0"/>
          </a:p>
          <a:p>
            <a:pPr marL="654685" indent="-565785">
              <a:spcBef>
                <a:spcPts val="0"/>
              </a:spcBef>
              <a:buNone/>
            </a:pPr>
            <a:r>
              <a:rPr lang="en-US" sz="2000" dirty="0"/>
              <a:t>interpreters on communication with immigrant patients,</a:t>
            </a:r>
          </a:p>
          <a:p>
            <a:pPr marL="654685" indent="-565785">
              <a:spcBef>
                <a:spcPts val="0"/>
              </a:spcBef>
              <a:buNone/>
            </a:pPr>
            <a:r>
              <a:rPr lang="en-US" sz="2000"/>
              <a:t>clinical outcomes and satisfaction with care. The research</a:t>
            </a:r>
            <a:endParaRPr lang="en-US" dirty="0"/>
          </a:p>
          <a:p>
            <a:pPr marL="654685" indent="-565785">
              <a:spcBef>
                <a:spcPts val="0"/>
              </a:spcBef>
              <a:buNone/>
            </a:pPr>
            <a:r>
              <a:rPr lang="en-US" sz="2000"/>
              <a:t>collected was not recent quantitative data, meaning outside</a:t>
            </a:r>
            <a:endParaRPr lang="en-US"/>
          </a:p>
          <a:p>
            <a:pPr marL="654685" indent="-565785">
              <a:spcBef>
                <a:spcPts val="0"/>
              </a:spcBef>
              <a:buNone/>
            </a:pPr>
            <a:r>
              <a:rPr lang="en-US" sz="2000" dirty="0"/>
              <a:t>the last five years. There should be more research</a:t>
            </a:r>
            <a:endParaRPr lang="en-US" dirty="0"/>
          </a:p>
          <a:p>
            <a:pPr marL="654685" indent="-565785">
              <a:spcBef>
                <a:spcPts val="0"/>
              </a:spcBef>
              <a:buNone/>
            </a:pPr>
            <a:r>
              <a:rPr lang="en-US" sz="2000" dirty="0"/>
              <a:t>conducted in the future about the language barrier</a:t>
            </a:r>
          </a:p>
          <a:p>
            <a:pPr marL="654685" indent="-565785">
              <a:spcBef>
                <a:spcPts val="0"/>
              </a:spcBef>
              <a:buNone/>
            </a:pPr>
            <a:r>
              <a:rPr lang="en-US" sz="2000"/>
              <a:t>between immigrants and healthcare workers and to measure</a:t>
            </a:r>
          </a:p>
          <a:p>
            <a:pPr marL="654685" indent="-565785">
              <a:spcBef>
                <a:spcPts val="0"/>
              </a:spcBef>
              <a:buNone/>
            </a:pPr>
            <a:r>
              <a:rPr lang="en-US" sz="2000" dirty="0"/>
              <a:t>potential improvement in this aspect of healthcare.</a:t>
            </a:r>
            <a:endParaRPr lang="en-US" dirty="0"/>
          </a:p>
        </p:txBody>
      </p:sp>
      <p:sp>
        <p:nvSpPr>
          <p:cNvPr id="39" name="Google Shape;39;p3"/>
          <p:cNvSpPr txBox="1">
            <a:spLocks noGrp="1"/>
          </p:cNvSpPr>
          <p:nvPr>
            <p:ph type="body" idx="13"/>
          </p:nvPr>
        </p:nvSpPr>
        <p:spPr>
          <a:xfrm>
            <a:off x="14873152" y="5128260"/>
            <a:ext cx="6792685" cy="5090160"/>
          </a:xfrm>
          <a:prstGeom prst="rect">
            <a:avLst/>
          </a:prstGeom>
          <a:noFill/>
          <a:ln>
            <a:noFill/>
          </a:ln>
        </p:spPr>
        <p:txBody>
          <a:bodyPr spcFirstLastPara="1" wrap="square" lIns="78350" tIns="39175" rIns="78350" bIns="39175" anchor="t" anchorCtr="0">
            <a:noAutofit/>
          </a:bodyPr>
          <a:lstStyle/>
          <a:p>
            <a:pPr marL="654685" indent="-565785">
              <a:spcBef>
                <a:spcPts val="0"/>
              </a:spcBef>
              <a:buNone/>
            </a:pPr>
            <a:r>
              <a:rPr lang="en-US" sz="2000" dirty="0"/>
              <a:t>A study of 6 hospitals in Miami revealed that among adverse</a:t>
            </a:r>
            <a:endParaRPr lang="en-US" dirty="0"/>
          </a:p>
          <a:p>
            <a:pPr marL="654685" indent="-565785">
              <a:spcBef>
                <a:spcPts val="0"/>
              </a:spcBef>
              <a:buNone/>
            </a:pPr>
            <a:r>
              <a:rPr lang="en-US" sz="2000" dirty="0"/>
              <a:t>events resulting in physical harm, around half (47%) of</a:t>
            </a:r>
            <a:endParaRPr lang="en-US" dirty="0"/>
          </a:p>
          <a:p>
            <a:pPr marL="654685" indent="-565785">
              <a:spcBef>
                <a:spcPts val="0"/>
              </a:spcBef>
              <a:buNone/>
            </a:pPr>
            <a:r>
              <a:rPr lang="en-US" sz="2000" dirty="0"/>
              <a:t>adverse events in patients with LEP had a level of harm</a:t>
            </a:r>
            <a:endParaRPr lang="en-US" dirty="0"/>
          </a:p>
          <a:p>
            <a:pPr marL="654685" indent="-565785">
              <a:spcBef>
                <a:spcPts val="0"/>
              </a:spcBef>
              <a:buNone/>
            </a:pPr>
            <a:r>
              <a:rPr lang="en-US" sz="2000" dirty="0"/>
              <a:t>ranging from moderate temporary harm to death compared to</a:t>
            </a:r>
            <a:endParaRPr lang="en-US" dirty="0"/>
          </a:p>
          <a:p>
            <a:pPr marL="654685" indent="-565785">
              <a:spcBef>
                <a:spcPts val="0"/>
              </a:spcBef>
              <a:buNone/>
            </a:pPr>
            <a:r>
              <a:rPr lang="en-US" sz="2000" dirty="0"/>
              <a:t>only 24% for adverse events in patients with EP. (Flores, 2020)</a:t>
            </a:r>
            <a:endParaRPr lang="en-US"/>
          </a:p>
          <a:p>
            <a:pPr marL="0" indent="0">
              <a:buNone/>
            </a:pPr>
            <a:r>
              <a:rPr lang="en-US" sz="2000" dirty="0"/>
              <a:t>Immigrant patient with LEP have a much higher chance of receiving harm within a healthcare environment, than their English Proficient patient counterparts.</a:t>
            </a:r>
          </a:p>
          <a:p>
            <a:pPr marL="0" indent="0">
              <a:buNone/>
            </a:pPr>
            <a:endParaRPr lang="en-US" sz="2000" dirty="0"/>
          </a:p>
          <a:p>
            <a:pPr marL="0" indent="0">
              <a:buNone/>
            </a:pPr>
            <a:r>
              <a:rPr lang="en-US" sz="2000" dirty="0"/>
              <a:t>A 55-year-old adult male, who only spoke Spanish had</a:t>
            </a:r>
          </a:p>
          <a:p>
            <a:pPr marL="0" indent="0">
              <a:buNone/>
            </a:pPr>
            <a:r>
              <a:rPr lang="en-US" sz="2000" dirty="0"/>
              <a:t>chronic back pain sustained permanent paraplegia due to</a:t>
            </a:r>
          </a:p>
          <a:p>
            <a:pPr marL="0" indent="0">
              <a:buNone/>
            </a:pPr>
            <a:r>
              <a:rPr lang="en-US" sz="2000" dirty="0"/>
              <a:t>failure to diagnose a rapidly growing benign spinal tumor</a:t>
            </a:r>
          </a:p>
          <a:p>
            <a:pPr marL="0" indent="0">
              <a:buNone/>
            </a:pPr>
            <a:r>
              <a:rPr lang="en-US" sz="2000" dirty="0"/>
              <a:t>because the outpatient and emergency department</a:t>
            </a:r>
          </a:p>
          <a:p>
            <a:pPr marL="0" indent="0">
              <a:buNone/>
            </a:pPr>
            <a:r>
              <a:rPr lang="en-US" sz="2000" dirty="0"/>
              <a:t>physicians never called an interpreter. (Flores, 2020)</a:t>
            </a:r>
          </a:p>
          <a:p>
            <a:pPr marL="0" indent="0">
              <a:buNone/>
            </a:pPr>
            <a:r>
              <a:rPr lang="en-US" sz="2000" dirty="0"/>
              <a:t>Immigrant patients can be put into very dangerous positions when they are put in situations where a physician may fail to use an interpreter for proper communication.</a:t>
            </a:r>
          </a:p>
          <a:p>
            <a:pPr marL="88900" indent="0">
              <a:spcBef>
                <a:spcPts val="0"/>
              </a:spcBef>
              <a:buNone/>
            </a:pPr>
            <a:endParaRPr lang="en-US" sz="1800" dirty="0">
              <a:latin typeface="Georgia"/>
            </a:endParaRPr>
          </a:p>
        </p:txBody>
      </p:sp>
      <p:sp>
        <p:nvSpPr>
          <p:cNvPr id="42" name="Google Shape;42;p3"/>
          <p:cNvSpPr>
            <a:spLocks noGrp="1"/>
          </p:cNvSpPr>
          <p:nvPr>
            <p:ph type="chart" idx="18"/>
          </p:nvPr>
        </p:nvSpPr>
        <p:spPr>
          <a:xfrm>
            <a:off x="7618866" y="8775370"/>
            <a:ext cx="6776357" cy="1226820"/>
          </a:xfrm>
          <a:prstGeom prst="rect">
            <a:avLst/>
          </a:prstGeom>
          <a:noFill/>
          <a:ln>
            <a:noFill/>
          </a:ln>
        </p:spPr>
        <p:txBody>
          <a:bodyPr spcFirstLastPara="1" wrap="square" lIns="91425" tIns="91425" rIns="91425" bIns="91425" anchor="t" anchorCtr="0">
            <a:noAutofit/>
          </a:bodyPr>
          <a:lstStyle/>
          <a:p>
            <a:r>
              <a:rPr lang="en-US" sz="1750" b="1" dirty="0"/>
              <a:t>Graph 1.0 </a:t>
            </a:r>
            <a:endParaRPr lang="en-US" sz="1750"/>
          </a:p>
          <a:p>
            <a:r>
              <a:rPr lang="en-US" sz="1750" dirty="0"/>
              <a:t>Data collected in Access Barriers to Health Care for Latino Children (2003) Parents identified language problems, cultural differences, poverty, lack of health insurance, transportation difficulties, and long waiting times as the major access barriers to health care for Latino children.</a:t>
            </a:r>
            <a:endParaRPr lang="en-US" sz="1750"/>
          </a:p>
          <a:p>
            <a:r>
              <a:rPr lang="en-US" sz="1750" b="1" dirty="0"/>
              <a:t>  </a:t>
            </a:r>
            <a:endParaRPr lang="en-US"/>
          </a:p>
        </p:txBody>
      </p:sp>
      <p:sp>
        <p:nvSpPr>
          <p:cNvPr id="43" name="Google Shape;43;p3"/>
          <p:cNvSpPr>
            <a:spLocks noGrp="1"/>
          </p:cNvSpPr>
          <p:nvPr>
            <p:ph type="chart" idx="19"/>
          </p:nvPr>
        </p:nvSpPr>
        <p:spPr>
          <a:xfrm>
            <a:off x="7595961" y="14600726"/>
            <a:ext cx="6756716" cy="1558858"/>
          </a:xfrm>
          <a:prstGeom prst="rect">
            <a:avLst/>
          </a:prstGeom>
          <a:noFill/>
          <a:ln>
            <a:noFill/>
          </a:ln>
        </p:spPr>
        <p:txBody>
          <a:bodyPr spcFirstLastPara="1" wrap="square" lIns="91425" tIns="91425" rIns="91425" bIns="91425" anchor="t" anchorCtr="0">
            <a:noAutofit/>
          </a:bodyPr>
          <a:lstStyle/>
          <a:p>
            <a:r>
              <a:rPr lang="en-US" sz="1750" b="1" dirty="0">
                <a:latin typeface="Georgia"/>
              </a:rPr>
              <a:t>Graph 2.0 </a:t>
            </a:r>
            <a:endParaRPr lang="en-US" sz="1750" dirty="0">
              <a:latin typeface="Georgia"/>
            </a:endParaRPr>
          </a:p>
          <a:p>
            <a:r>
              <a:rPr lang="en-US" sz="1750" dirty="0"/>
              <a:t>Data collected in Errors in Medical Interpretation and Their Potential Clinical Consequences in Pediatric Encounters (2003)</a:t>
            </a:r>
            <a:endParaRPr lang="en-US" dirty="0"/>
          </a:p>
          <a:p>
            <a:r>
              <a:rPr lang="en-US" sz="1750" dirty="0"/>
              <a:t>This source highlights that 63% of these errors have potential clinical consequences, indicating a significant portion of errors could impact patient care.</a:t>
            </a:r>
            <a:endParaRPr lang="en-US"/>
          </a:p>
          <a:p>
            <a:endParaRPr lang="en-US"/>
          </a:p>
          <a:p>
            <a:endParaRPr lang="en-US" sz="1750" dirty="0"/>
          </a:p>
          <a:p>
            <a:endParaRPr sz="1600" dirty="0"/>
          </a:p>
        </p:txBody>
      </p:sp>
      <p:sp>
        <p:nvSpPr>
          <p:cNvPr id="8" name="TextBox 7">
            <a:extLst>
              <a:ext uri="{FF2B5EF4-FFF2-40B4-BE49-F238E27FC236}">
                <a16:creationId xmlns:a16="http://schemas.microsoft.com/office/drawing/2014/main" id="{E7135D27-7CD1-B178-29D1-40390F15C58B}"/>
              </a:ext>
            </a:extLst>
          </p:cNvPr>
          <p:cNvSpPr txBox="1"/>
          <p:nvPr/>
        </p:nvSpPr>
        <p:spPr>
          <a:xfrm>
            <a:off x="172782" y="6889617"/>
            <a:ext cx="7105406" cy="2292935"/>
          </a:xfrm>
          <a:prstGeom prst="rect">
            <a:avLst/>
          </a:prstGeom>
          <a:noFill/>
        </p:spPr>
        <p:txBody>
          <a:bodyPr wrap="square" lIns="91440" tIns="45720" rIns="91440" bIns="45720" anchor="t">
            <a:spAutoFit/>
          </a:bodyPr>
          <a:lstStyle/>
          <a:p>
            <a:pPr marL="457200" indent="-317500">
              <a:spcBef>
                <a:spcPts val="280"/>
              </a:spcBef>
            </a:pPr>
            <a:r>
              <a:rPr lang="en-US" sz="2000" dirty="0">
                <a:latin typeface="Times New Roman"/>
                <a:cs typeface="Times New Roman"/>
              </a:rPr>
              <a:t>T</a:t>
            </a:r>
            <a:r>
              <a:rPr lang="en-US" sz="1800" dirty="0">
                <a:latin typeface="Times New Roman"/>
                <a:cs typeface="Times New Roman"/>
              </a:rPr>
              <a:t>o conduct my research on the health outcomes stemming from</a:t>
            </a:r>
            <a:endParaRPr lang="en-US" sz="1800" dirty="0"/>
          </a:p>
          <a:p>
            <a:pPr marL="457200" indent="-317500">
              <a:spcBef>
                <a:spcPts val="280"/>
              </a:spcBef>
            </a:pPr>
            <a:r>
              <a:rPr lang="en-US" sz="1800" dirty="0">
                <a:latin typeface="Times New Roman"/>
                <a:cs typeface="Times New Roman"/>
              </a:rPr>
              <a:t>language barriers between immigrant patients and healthcare workers, </a:t>
            </a:r>
            <a:endParaRPr lang="en-US" sz="1800" dirty="0"/>
          </a:p>
          <a:p>
            <a:pPr marL="457200" indent="-317500">
              <a:spcBef>
                <a:spcPts val="280"/>
              </a:spcBef>
            </a:pPr>
            <a:r>
              <a:rPr lang="en-US" sz="1800" dirty="0">
                <a:latin typeface="Times New Roman"/>
                <a:cs typeface="Times New Roman"/>
              </a:rPr>
              <a:t>I utilized the secondary research method, a literature </a:t>
            </a:r>
            <a:r>
              <a:rPr lang="en-US" sz="1800">
                <a:latin typeface="Times New Roman"/>
                <a:cs typeface="Times New Roman"/>
              </a:rPr>
              <a:t>review. During</a:t>
            </a:r>
            <a:endParaRPr lang="en-US" sz="1800"/>
          </a:p>
          <a:p>
            <a:pPr marL="457200" indent="-317500">
              <a:spcBef>
                <a:spcPts val="280"/>
              </a:spcBef>
            </a:pPr>
            <a:r>
              <a:rPr lang="en-US" sz="1800">
                <a:latin typeface="Times New Roman"/>
                <a:cs typeface="Times New Roman"/>
              </a:rPr>
              <a:t>my research, I utilized Duke Library and Google scholar to analyze</a:t>
            </a:r>
            <a:endParaRPr lang="en-US" sz="1800"/>
          </a:p>
          <a:p>
            <a:pPr marL="457200" indent="-317500">
              <a:spcBef>
                <a:spcPts val="280"/>
              </a:spcBef>
            </a:pPr>
            <a:r>
              <a:rPr lang="en-US" sz="1800" dirty="0">
                <a:latin typeface="Times New Roman"/>
                <a:cs typeface="Times New Roman"/>
              </a:rPr>
              <a:t>primary and secondary sources for synthesis. I utilized National</a:t>
            </a:r>
            <a:endParaRPr lang="en-US" sz="1800" dirty="0"/>
          </a:p>
          <a:p>
            <a:pPr marL="457200" indent="-317500">
              <a:spcBef>
                <a:spcPts val="280"/>
              </a:spcBef>
            </a:pPr>
            <a:r>
              <a:rPr lang="en-US" sz="1800" dirty="0">
                <a:latin typeface="Times New Roman"/>
                <a:cs typeface="Times New Roman"/>
              </a:rPr>
              <a:t>Institute of Health (NIH), Journal of General</a:t>
            </a:r>
            <a:r>
              <a:rPr lang="en-US" sz="1800" dirty="0"/>
              <a:t> </a:t>
            </a:r>
            <a:r>
              <a:rPr lang="en-US" sz="1800">
                <a:latin typeface="Times New Roman"/>
                <a:cs typeface="Times New Roman"/>
              </a:rPr>
              <a:t>Medicine (JGIM), Health</a:t>
            </a:r>
            <a:endParaRPr lang="en-US" sz="1800" dirty="0"/>
          </a:p>
          <a:p>
            <a:pPr marL="457200" indent="-317500">
              <a:spcBef>
                <a:spcPts val="280"/>
              </a:spcBef>
            </a:pPr>
            <a:r>
              <a:rPr lang="en-US" sz="1800" dirty="0">
                <a:latin typeface="Times New Roman"/>
                <a:cs typeface="Times New Roman"/>
              </a:rPr>
              <a:t>Service Research  (HSR), and American Academy of Pediatrics (AAP). </a:t>
            </a:r>
            <a:endParaRPr lang="en-US" sz="1800" dirty="0"/>
          </a:p>
        </p:txBody>
      </p:sp>
      <p:graphicFrame>
        <p:nvGraphicFramePr>
          <p:cNvPr id="7" name="Chart 6" descr="Chart type: Pie. 'Field2'&#10;&#10;Description automatically generated">
            <a:extLst>
              <a:ext uri="{FF2B5EF4-FFF2-40B4-BE49-F238E27FC236}">
                <a16:creationId xmlns:a16="http://schemas.microsoft.com/office/drawing/2014/main" id="{1C110C27-DAA1-37BE-5CC9-A74DE6DADB55}"/>
              </a:ext>
            </a:extLst>
          </p:cNvPr>
          <p:cNvGraphicFramePr>
            <a:graphicFrameLocks/>
          </p:cNvGraphicFramePr>
          <p:nvPr>
            <p:extLst>
              <p:ext uri="{D42A27DB-BD31-4B8C-83A1-F6EECF244321}">
                <p14:modId xmlns:p14="http://schemas.microsoft.com/office/powerpoint/2010/main" val="2254333349"/>
              </p:ext>
            </p:extLst>
          </p:nvPr>
        </p:nvGraphicFramePr>
        <p:xfrm>
          <a:off x="7566660" y="10599420"/>
          <a:ext cx="6783705" cy="39966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descr="Chart type: Pie. 'Field2'&#10;&#10;Description automatically generated">
            <a:extLst>
              <a:ext uri="{FF2B5EF4-FFF2-40B4-BE49-F238E27FC236}">
                <a16:creationId xmlns:a16="http://schemas.microsoft.com/office/drawing/2014/main" id="{832AA87D-6325-3BF1-5776-8991F451DA42}"/>
              </a:ext>
            </a:extLst>
          </p:cNvPr>
          <p:cNvGraphicFramePr>
            <a:graphicFrameLocks/>
          </p:cNvGraphicFramePr>
          <p:nvPr>
            <p:extLst>
              <p:ext uri="{D42A27DB-BD31-4B8C-83A1-F6EECF244321}">
                <p14:modId xmlns:p14="http://schemas.microsoft.com/office/powerpoint/2010/main" val="1991639897"/>
              </p:ext>
            </p:extLst>
          </p:nvPr>
        </p:nvGraphicFramePr>
        <p:xfrm>
          <a:off x="7600950" y="4464368"/>
          <a:ext cx="6755130" cy="4311015"/>
        </p:xfrm>
        <a:graphic>
          <a:graphicData uri="http://schemas.openxmlformats.org/drawingml/2006/chart">
            <c:chart xmlns:c="http://schemas.openxmlformats.org/drawingml/2006/chart" xmlns:r="http://schemas.openxmlformats.org/officeDocument/2006/relationships" r:id="rId4"/>
          </a:graphicData>
        </a:graphic>
      </p:graphicFrame>
      <p:sp>
        <p:nvSpPr>
          <p:cNvPr id="4" name="Google Shape;30;p3">
            <a:extLst>
              <a:ext uri="{FF2B5EF4-FFF2-40B4-BE49-F238E27FC236}">
                <a16:creationId xmlns:a16="http://schemas.microsoft.com/office/drawing/2014/main" id="{5A71BE78-86E5-CB6D-358E-C1D5A725BC76}"/>
              </a:ext>
            </a:extLst>
          </p:cNvPr>
          <p:cNvSpPr txBox="1">
            <a:spLocks/>
          </p:cNvSpPr>
          <p:nvPr/>
        </p:nvSpPr>
        <p:spPr>
          <a:xfrm>
            <a:off x="7402737" y="2113471"/>
            <a:ext cx="6792685" cy="533400"/>
          </a:xfrm>
          <a:prstGeom prst="rect">
            <a:avLst/>
          </a:prstGeom>
          <a:solidFill>
            <a:schemeClr val="accent1">
              <a:lumMod val="75000"/>
            </a:schemeClr>
          </a:solidFill>
          <a:ln w="9525" cap="flat" cmpd="sng">
            <a:solidFill>
              <a:srgbClr val="4472C4"/>
            </a:solidFill>
            <a:prstDash val="solid"/>
            <a:round/>
            <a:headEnd type="none" w="sm" len="sm"/>
            <a:tailEnd type="none" w="sm" len="sm"/>
          </a:ln>
        </p:spPr>
        <p:txBody>
          <a:bodyPr spcFirstLastPara="1" wrap="square" lIns="78350" tIns="39175" rIns="78350" bIns="39175" anchor="ctr" anchorCtr="1">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lgn="ctr">
              <a:spcBef>
                <a:spcPts val="0"/>
              </a:spcBef>
            </a:pPr>
            <a:r>
              <a:rPr lang="en-US" sz="3100" dirty="0">
                <a:latin typeface="Georgia"/>
              </a:rPr>
              <a:t>Data Analysis</a:t>
            </a:r>
            <a:endParaRPr lang="en-US" dirty="0"/>
          </a:p>
        </p:txBody>
      </p:sp>
      <p:sp>
        <p:nvSpPr>
          <p:cNvPr id="6" name="Google Shape;30;p3">
            <a:extLst>
              <a:ext uri="{FF2B5EF4-FFF2-40B4-BE49-F238E27FC236}">
                <a16:creationId xmlns:a16="http://schemas.microsoft.com/office/drawing/2014/main" id="{F4190CA9-D2E7-F44B-56E6-6AD209732FEB}"/>
              </a:ext>
            </a:extLst>
          </p:cNvPr>
          <p:cNvSpPr txBox="1">
            <a:spLocks/>
          </p:cNvSpPr>
          <p:nvPr/>
        </p:nvSpPr>
        <p:spPr>
          <a:xfrm>
            <a:off x="14889602" y="4567685"/>
            <a:ext cx="6792685" cy="533400"/>
          </a:xfrm>
          <a:prstGeom prst="rect">
            <a:avLst/>
          </a:prstGeom>
          <a:solidFill>
            <a:schemeClr val="accent1">
              <a:lumMod val="75000"/>
            </a:schemeClr>
          </a:solidFill>
          <a:ln w="9525" cap="flat" cmpd="sng">
            <a:solidFill>
              <a:srgbClr val="4472C4"/>
            </a:solidFill>
            <a:prstDash val="solid"/>
            <a:round/>
            <a:headEnd type="none" w="sm" len="sm"/>
            <a:tailEnd type="none" w="sm" len="sm"/>
          </a:ln>
        </p:spPr>
        <p:txBody>
          <a:bodyPr spcFirstLastPara="1" wrap="square" lIns="78350" tIns="39175" rIns="78350" bIns="39175" anchor="ctr" anchorCtr="1">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lgn="ctr">
              <a:spcBef>
                <a:spcPts val="0"/>
              </a:spcBef>
            </a:pPr>
            <a:r>
              <a:rPr lang="en-US" sz="3100" dirty="0">
                <a:latin typeface="Georgia"/>
              </a:rPr>
              <a:t>Findings</a:t>
            </a:r>
            <a:endParaRPr lang="en-US" dirty="0"/>
          </a:p>
        </p:txBody>
      </p:sp>
      <p:sp>
        <p:nvSpPr>
          <p:cNvPr id="11" name="Google Shape;30;p3">
            <a:extLst>
              <a:ext uri="{FF2B5EF4-FFF2-40B4-BE49-F238E27FC236}">
                <a16:creationId xmlns:a16="http://schemas.microsoft.com/office/drawing/2014/main" id="{D86A4D6E-0E76-0FD8-522B-28989690C28F}"/>
              </a:ext>
            </a:extLst>
          </p:cNvPr>
          <p:cNvSpPr txBox="1">
            <a:spLocks/>
          </p:cNvSpPr>
          <p:nvPr/>
        </p:nvSpPr>
        <p:spPr>
          <a:xfrm>
            <a:off x="14889601" y="11379964"/>
            <a:ext cx="6792685" cy="533400"/>
          </a:xfrm>
          <a:prstGeom prst="rect">
            <a:avLst/>
          </a:prstGeom>
          <a:solidFill>
            <a:schemeClr val="accent1">
              <a:lumMod val="75000"/>
            </a:schemeClr>
          </a:solidFill>
          <a:ln w="9525" cap="flat" cmpd="sng">
            <a:solidFill>
              <a:srgbClr val="4472C4"/>
            </a:solidFill>
            <a:prstDash val="solid"/>
            <a:round/>
            <a:headEnd type="none" w="sm" len="sm"/>
            <a:tailEnd type="none" w="sm" len="sm"/>
          </a:ln>
        </p:spPr>
        <p:txBody>
          <a:bodyPr spcFirstLastPara="1" wrap="square" lIns="78350" tIns="39175" rIns="78350" bIns="39175" anchor="ctr" anchorCtr="1">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lgn="ctr">
              <a:spcBef>
                <a:spcPts val="0"/>
              </a:spcBef>
            </a:pPr>
            <a:r>
              <a:rPr lang="en-US" sz="3100" dirty="0">
                <a:latin typeface="Georgia"/>
              </a:rPr>
              <a:t>Conclusion</a:t>
            </a:r>
            <a:endParaRPr lang="en-US" dirty="0"/>
          </a:p>
        </p:txBody>
      </p:sp>
      <p:sp>
        <p:nvSpPr>
          <p:cNvPr id="15" name="Google Shape;30;p3">
            <a:extLst>
              <a:ext uri="{FF2B5EF4-FFF2-40B4-BE49-F238E27FC236}">
                <a16:creationId xmlns:a16="http://schemas.microsoft.com/office/drawing/2014/main" id="{11A70897-03CA-E555-96B5-6E979D516FC1}"/>
              </a:ext>
            </a:extLst>
          </p:cNvPr>
          <p:cNvSpPr txBox="1">
            <a:spLocks/>
          </p:cNvSpPr>
          <p:nvPr/>
        </p:nvSpPr>
        <p:spPr>
          <a:xfrm>
            <a:off x="317863" y="6355080"/>
            <a:ext cx="6792685" cy="533400"/>
          </a:xfrm>
          <a:prstGeom prst="rect">
            <a:avLst/>
          </a:prstGeom>
          <a:solidFill>
            <a:schemeClr val="accent1">
              <a:lumMod val="75000"/>
            </a:schemeClr>
          </a:solidFill>
          <a:ln w="9525" cap="flat" cmpd="sng">
            <a:solidFill>
              <a:srgbClr val="4472C4"/>
            </a:solidFill>
            <a:prstDash val="solid"/>
            <a:round/>
            <a:headEnd type="none" w="sm" len="sm"/>
            <a:tailEnd type="none" w="sm" len="sm"/>
          </a:ln>
        </p:spPr>
        <p:txBody>
          <a:bodyPr spcFirstLastPara="1" wrap="square" lIns="78350" tIns="39175" rIns="78350" bIns="39175" anchor="ctr" anchorCtr="1">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lgn="ctr">
              <a:spcBef>
                <a:spcPts val="0"/>
              </a:spcBef>
            </a:pPr>
            <a:r>
              <a:rPr lang="en-US" sz="3100" dirty="0">
                <a:latin typeface="Georgia"/>
              </a:rPr>
              <a:t>Methodology</a:t>
            </a:r>
            <a:endParaRPr lang="en-US" dirty="0"/>
          </a:p>
        </p:txBody>
      </p:sp>
      <p:sp>
        <p:nvSpPr>
          <p:cNvPr id="2" name="Google Shape;39;p3">
            <a:extLst>
              <a:ext uri="{FF2B5EF4-FFF2-40B4-BE49-F238E27FC236}">
                <a16:creationId xmlns:a16="http://schemas.microsoft.com/office/drawing/2014/main" id="{FD829F59-3E57-F9DF-3C1D-0E642A1F52A9}"/>
              </a:ext>
            </a:extLst>
          </p:cNvPr>
          <p:cNvSpPr txBox="1">
            <a:spLocks/>
          </p:cNvSpPr>
          <p:nvPr/>
        </p:nvSpPr>
        <p:spPr>
          <a:xfrm>
            <a:off x="14774092" y="1714500"/>
            <a:ext cx="6884125" cy="2689860"/>
          </a:xfrm>
          <a:prstGeom prst="rect">
            <a:avLst/>
          </a:prstGeom>
          <a:noFill/>
          <a:ln>
            <a:noFill/>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buNone/>
            </a:pPr>
            <a:endParaRPr lang="en-US" sz="2000" b="1" dirty="0"/>
          </a:p>
          <a:p>
            <a:pPr marL="0" indent="0">
              <a:buNone/>
            </a:pPr>
            <a:r>
              <a:rPr lang="en-US" sz="2000" b="1" dirty="0"/>
              <a:t>Key of Errors</a:t>
            </a:r>
            <a:endParaRPr lang="en-US" sz="2000" dirty="0"/>
          </a:p>
          <a:p>
            <a:pPr marL="285750" indent="-285750">
              <a:buFont typeface="Arial,Sans-Serif"/>
              <a:buChar char="•"/>
            </a:pPr>
            <a:r>
              <a:rPr lang="en-US" sz="2000" b="1" dirty="0"/>
              <a:t>Omission: </a:t>
            </a:r>
            <a:r>
              <a:rPr lang="en-US" sz="2000" dirty="0"/>
              <a:t>Affects the information given to the patient.</a:t>
            </a:r>
          </a:p>
          <a:p>
            <a:pPr marL="285750" indent="-285750">
              <a:buFont typeface="Arial,Sans-Serif"/>
              <a:buChar char="•"/>
            </a:pPr>
            <a:r>
              <a:rPr lang="en-US" sz="2000" b="1" dirty="0"/>
              <a:t>False Fluency: </a:t>
            </a:r>
            <a:r>
              <a:rPr lang="en-US" sz="2000" dirty="0"/>
              <a:t>Using a word or phrase that does not exist in the language</a:t>
            </a:r>
            <a:r>
              <a:rPr lang="en-US" sz="2000" b="1" dirty="0"/>
              <a:t>, </a:t>
            </a:r>
            <a:r>
              <a:rPr lang="en-US" sz="2000" dirty="0"/>
              <a:t>originates of the interpreter not being 100% fluent.</a:t>
            </a:r>
          </a:p>
          <a:p>
            <a:pPr marL="285750" indent="-285750">
              <a:buFont typeface="Arial,Sans-Serif"/>
              <a:buChar char="•"/>
            </a:pPr>
            <a:r>
              <a:rPr lang="en-US" sz="2000" b="1" dirty="0"/>
              <a:t>Editorialization: </a:t>
            </a:r>
            <a:r>
              <a:rPr lang="en-US" sz="2000" dirty="0"/>
              <a:t>Could alter medical decision-making, by putting bias or opinion into an interpretation</a:t>
            </a:r>
          </a:p>
          <a:p>
            <a:pPr marL="285750" indent="-285750">
              <a:buFont typeface="Arial,Sans-Serif"/>
              <a:buChar char="•"/>
            </a:pPr>
            <a:endParaRPr lang="en-US" sz="1900" dirty="0"/>
          </a:p>
        </p:txBody>
      </p:sp>
      <p:sp>
        <p:nvSpPr>
          <p:cNvPr id="3" name="TextBox 2">
            <a:extLst>
              <a:ext uri="{FF2B5EF4-FFF2-40B4-BE49-F238E27FC236}">
                <a16:creationId xmlns:a16="http://schemas.microsoft.com/office/drawing/2014/main" id="{45AE09A1-2035-4698-0E09-2F2C5B2EDCD4}"/>
              </a:ext>
            </a:extLst>
          </p:cNvPr>
          <p:cNvSpPr txBox="1"/>
          <p:nvPr/>
        </p:nvSpPr>
        <p:spPr>
          <a:xfrm>
            <a:off x="7393673" y="2685295"/>
            <a:ext cx="6785116"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50" dirty="0">
                <a:latin typeface="Times New Roman"/>
              </a:rPr>
              <a:t>Language barriers have negative effects for the quality of healthcare and patient satisfaction. One study showed that when patients had received treatment from nurses who did not speak their language, 30% had difficulty understanding medical instructions, 20% had a problem with the reliability of information, and 50% believed that the language barrier contributed to errors. (Almutairi, 2020) </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886</Words>
  <Application>Microsoft Office PowerPoint</Application>
  <PresentationFormat>Custom</PresentationFormat>
  <Paragraphs>73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Impact of Language Barriers on the Quality of Healthcare for Immigrants Joshua Gergues  Durham School of the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cp:lastModifiedBy>Jahara Davis</cp:lastModifiedBy>
  <cp:revision>2825</cp:revision>
  <dcterms:modified xsi:type="dcterms:W3CDTF">2024-08-01T14:03:35Z</dcterms:modified>
</cp:coreProperties>
</file>