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4"/>
  </p:sldMasterIdLst>
  <p:notesMasterIdLst>
    <p:notesMasterId r:id="rId6"/>
  </p:notesMasterIdLst>
  <p:sldIdLst>
    <p:sldId id="257" r:id="rId5"/>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4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F81962-D8FA-47B6-A91A-32F56CEA1107}" v="82" dt="2024-08-02T13:33:18.661"/>
    <p1510:client id="{E28DBFC0-BF84-43AE-9DDF-B0CD69472CA4}" v="2" dt="2024-08-01T15:56:40.3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94"/>
  </p:normalViewPr>
  <p:slideViewPr>
    <p:cSldViewPr snapToGrid="0">
      <p:cViewPr varScale="1">
        <p:scale>
          <a:sx n="26" d="100"/>
          <a:sy n="26" d="100"/>
        </p:scale>
        <p:origin x="140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ine Babarinlo" userId="4iiT3DhudVxCQ1aZYnUhTGrzd1tkbaMcthDjqfZB4jE=" providerId="None" clId="Web-{0EF81962-D8FA-47B6-A91A-32F56CEA1107}"/>
    <pc:docChg chg="modSld">
      <pc:chgData name="Josephine Babarinlo" userId="4iiT3DhudVxCQ1aZYnUhTGrzd1tkbaMcthDjqfZB4jE=" providerId="None" clId="Web-{0EF81962-D8FA-47B6-A91A-32F56CEA1107}" dt="2024-08-02T13:33:18.661" v="77" actId="20577"/>
      <pc:docMkLst>
        <pc:docMk/>
      </pc:docMkLst>
      <pc:sldChg chg="modSp">
        <pc:chgData name="Josephine Babarinlo" userId="4iiT3DhudVxCQ1aZYnUhTGrzd1tkbaMcthDjqfZB4jE=" providerId="None" clId="Web-{0EF81962-D8FA-47B6-A91A-32F56CEA1107}" dt="2024-08-02T13:33:18.661" v="77" actId="20577"/>
        <pc:sldMkLst>
          <pc:docMk/>
          <pc:sldMk cId="1108686560" sldId="257"/>
        </pc:sldMkLst>
        <pc:spChg chg="mod">
          <ac:chgData name="Josephine Babarinlo" userId="4iiT3DhudVxCQ1aZYnUhTGrzd1tkbaMcthDjqfZB4jE=" providerId="None" clId="Web-{0EF81962-D8FA-47B6-A91A-32F56CEA1107}" dt="2024-08-01T19:29:41.415" v="20" actId="1076"/>
          <ac:spMkLst>
            <pc:docMk/>
            <pc:sldMk cId="1108686560" sldId="257"/>
            <ac:spMk id="2" creationId="{49B57D95-6C32-8630-3766-E4E43F117F9D}"/>
          </ac:spMkLst>
        </pc:spChg>
        <pc:spChg chg="mod">
          <ac:chgData name="Josephine Babarinlo" userId="4iiT3DhudVxCQ1aZYnUhTGrzd1tkbaMcthDjqfZB4jE=" providerId="None" clId="Web-{0EF81962-D8FA-47B6-A91A-32F56CEA1107}" dt="2024-08-02T13:33:18.661" v="77" actId="20577"/>
          <ac:spMkLst>
            <pc:docMk/>
            <pc:sldMk cId="1108686560" sldId="257"/>
            <ac:spMk id="7" creationId="{92016927-D9CA-C3D0-A9E5-88B199F57072}"/>
          </ac:spMkLst>
        </pc:spChg>
        <pc:spChg chg="mod">
          <ac:chgData name="Josephine Babarinlo" userId="4iiT3DhudVxCQ1aZYnUhTGrzd1tkbaMcthDjqfZB4jE=" providerId="None" clId="Web-{0EF81962-D8FA-47B6-A91A-32F56CEA1107}" dt="2024-08-01T19:37:48.092" v="69" actId="20577"/>
          <ac:spMkLst>
            <pc:docMk/>
            <pc:sldMk cId="1108686560" sldId="257"/>
            <ac:spMk id="37" creationId="{00000000-0000-0000-0000-000000000000}"/>
          </ac:spMkLst>
        </pc:spChg>
        <pc:spChg chg="mod">
          <ac:chgData name="Josephine Babarinlo" userId="4iiT3DhudVxCQ1aZYnUhTGrzd1tkbaMcthDjqfZB4jE=" providerId="None" clId="Web-{0EF81962-D8FA-47B6-A91A-32F56CEA1107}" dt="2024-08-01T19:39:24.596" v="73" actId="20577"/>
          <ac:spMkLst>
            <pc:docMk/>
            <pc:sldMk cId="1108686560" sldId="257"/>
            <ac:spMk id="39" creationId="{00000000-0000-0000-0000-000000000000}"/>
          </ac:spMkLst>
        </pc:spChg>
      </pc:sldChg>
    </pc:docChg>
  </pc:docChgLst>
  <pc:docChgLst>
    <pc:chgData clId="Web-{0EF81962-D8FA-47B6-A91A-32F56CEA1107}"/>
    <pc:docChg chg="modSld">
      <pc:chgData name="" userId="" providerId="" clId="Web-{0EF81962-D8FA-47B6-A91A-32F56CEA1107}" dt="2024-08-01T19:13:08.513" v="0" actId="1076"/>
      <pc:docMkLst>
        <pc:docMk/>
      </pc:docMkLst>
      <pc:sldChg chg="modSp">
        <pc:chgData name="" userId="" providerId="" clId="Web-{0EF81962-D8FA-47B6-A91A-32F56CEA1107}" dt="2024-08-01T19:13:08.513" v="0" actId="1076"/>
        <pc:sldMkLst>
          <pc:docMk/>
          <pc:sldMk cId="1108686560" sldId="257"/>
        </pc:sldMkLst>
        <pc:spChg chg="mod">
          <ac:chgData name="" userId="" providerId="" clId="Web-{0EF81962-D8FA-47B6-A91A-32F56CEA1107}" dt="2024-08-01T19:13:08.513" v="0" actId="1076"/>
          <ac:spMkLst>
            <pc:docMk/>
            <pc:sldMk cId="1108686560" sldId="257"/>
            <ac:spMk id="39"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psnc-my.sharepoint.com/personal/lila-phillips_dpsnc_net/Documents/Jo%20Graph.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rgbClr val="000000"/>
                </a:solidFill>
                <a:latin typeface="Times New Roman"/>
                <a:ea typeface="Times New Roman"/>
                <a:cs typeface="Times New Roman"/>
              </a:defRPr>
            </a:pPr>
            <a:r>
              <a:rPr lang="en-US"/>
              <a:t>Racial and Gender Comparisons of Healthcare Professions</a:t>
            </a:r>
          </a:p>
        </c:rich>
      </c:tx>
      <c:overlay val="0"/>
      <c:spPr>
        <a:noFill/>
        <a:ln>
          <a:noFill/>
        </a:ln>
        <a:effectLst/>
      </c:spPr>
      <c:txPr>
        <a:bodyPr rot="0" spcFirstLastPara="1" vertOverflow="ellipsis" vert="horz" wrap="square" anchor="ctr" anchorCtr="1"/>
        <a:lstStyle/>
        <a:p>
          <a:pPr>
            <a:defRPr sz="1800" b="0" i="0" u="none" strike="noStrike" kern="1200" spc="0" baseline="0">
              <a:solidFill>
                <a:srgbClr val="000000"/>
              </a:solidFill>
              <a:latin typeface="Times New Roman"/>
              <a:ea typeface="Times New Roman"/>
              <a:cs typeface="Times New Roman"/>
            </a:defRPr>
          </a:pPr>
          <a:endParaRPr lang="en-US"/>
        </a:p>
      </c:txPr>
    </c:title>
    <c:autoTitleDeleted val="0"/>
    <c:plotArea>
      <c:layout/>
      <c:lineChart>
        <c:grouping val="stacked"/>
        <c:varyColors val="0"/>
        <c:ser>
          <c:idx val="0"/>
          <c:order val="0"/>
          <c:tx>
            <c:strRef>
              <c:f>'https://dpsnc-my.sharepoint.com/personal/lila-phillips_dpsnc_net/Documents/[Jo Graph.xlsx]Sheet1'!$B$1</c:f>
              <c:strCache>
                <c:ptCount val="1"/>
                <c:pt idx="0">
                  <c:v>Black Women</c:v>
                </c:pt>
              </c:strCache>
            </c:strRef>
          </c:tx>
          <c:spPr>
            <a:ln w="28575" cap="rnd">
              <a:solidFill>
                <a:srgbClr val="782170"/>
              </a:solidFill>
              <a:prstDash val="solid"/>
              <a:round/>
            </a:ln>
            <a:effectLst/>
          </c:spPr>
          <c:marker>
            <c:symbol val="none"/>
          </c:marker>
          <c:cat>
            <c:strRef>
              <c:f>'https://dpsnc-my.sharepoint.com/personal/lila-phillips_dpsnc_net/Documents/[Jo Graph.xlsx]Sheet1'!$A$2:$A$8</c:f>
              <c:strCache>
                <c:ptCount val="7"/>
                <c:pt idx="0">
                  <c:v>Physicians</c:v>
                </c:pt>
                <c:pt idx="1">
                  <c:v>APs</c:v>
                </c:pt>
                <c:pt idx="2">
                  <c:v>RNs</c:v>
                </c:pt>
                <c:pt idx="3">
                  <c:v>Therapists</c:v>
                </c:pt>
                <c:pt idx="4">
                  <c:v>Techs</c:v>
                </c:pt>
                <c:pt idx="5">
                  <c:v>LPNs/Aides</c:v>
                </c:pt>
                <c:pt idx="6">
                  <c:v>Community/Behavioral </c:v>
                </c:pt>
              </c:strCache>
            </c:strRef>
          </c:cat>
          <c:val>
            <c:numRef>
              <c:f>'https://dpsnc-my.sharepoint.com/personal/lila-phillips_dpsnc_net/Documents/[Jo Graph.xlsx]Sheet1'!$B$2:$B$8</c:f>
              <c:numCache>
                <c:formatCode>General</c:formatCode>
                <c:ptCount val="7"/>
                <c:pt idx="0">
                  <c:v>3.2</c:v>
                </c:pt>
                <c:pt idx="1">
                  <c:v>4.2</c:v>
                </c:pt>
                <c:pt idx="2">
                  <c:v>10.199999999999999</c:v>
                </c:pt>
                <c:pt idx="3">
                  <c:v>8.1</c:v>
                </c:pt>
                <c:pt idx="4">
                  <c:v>9.4</c:v>
                </c:pt>
                <c:pt idx="5">
                  <c:v>24.9</c:v>
                </c:pt>
                <c:pt idx="6">
                  <c:v>11.8</c:v>
                </c:pt>
              </c:numCache>
            </c:numRef>
          </c:val>
          <c:smooth val="0"/>
          <c:extLst>
            <c:ext xmlns:c16="http://schemas.microsoft.com/office/drawing/2014/chart" uri="{C3380CC4-5D6E-409C-BE32-E72D297353CC}">
              <c16:uniqueId val="{00000000-7B5E-4955-BBB6-CED164C8A92B}"/>
            </c:ext>
          </c:extLst>
        </c:ser>
        <c:ser>
          <c:idx val="1"/>
          <c:order val="1"/>
          <c:tx>
            <c:strRef>
              <c:f>'https://dpsnc-my.sharepoint.com/personal/lila-phillips_dpsnc_net/Documents/[Jo Graph.xlsx]Sheet1'!$C$1</c:f>
              <c:strCache>
                <c:ptCount val="1"/>
                <c:pt idx="0">
                  <c:v>White Women</c:v>
                </c:pt>
              </c:strCache>
            </c:strRef>
          </c:tx>
          <c:spPr>
            <a:ln w="28575" cap="rnd">
              <a:solidFill>
                <a:srgbClr val="E49EDD"/>
              </a:solidFill>
              <a:prstDash val="solid"/>
              <a:round/>
            </a:ln>
            <a:effectLst/>
          </c:spPr>
          <c:marker>
            <c:symbol val="none"/>
          </c:marker>
          <c:cat>
            <c:strRef>
              <c:f>'https://dpsnc-my.sharepoint.com/personal/lila-phillips_dpsnc_net/Documents/[Jo Graph.xlsx]Sheet1'!$A$2:$A$8</c:f>
              <c:strCache>
                <c:ptCount val="7"/>
                <c:pt idx="0">
                  <c:v>Physicians</c:v>
                </c:pt>
                <c:pt idx="1">
                  <c:v>APs</c:v>
                </c:pt>
                <c:pt idx="2">
                  <c:v>RNs</c:v>
                </c:pt>
                <c:pt idx="3">
                  <c:v>Therapists</c:v>
                </c:pt>
                <c:pt idx="4">
                  <c:v>Techs</c:v>
                </c:pt>
                <c:pt idx="5">
                  <c:v>LPNs/Aides</c:v>
                </c:pt>
                <c:pt idx="6">
                  <c:v>Community/Behavioral </c:v>
                </c:pt>
              </c:strCache>
            </c:strRef>
          </c:cat>
          <c:val>
            <c:numRef>
              <c:f>'https://dpsnc-my.sharepoint.com/personal/lila-phillips_dpsnc_net/Documents/[Jo Graph.xlsx]Sheet1'!$C$2:$C$8</c:f>
              <c:numCache>
                <c:formatCode>General</c:formatCode>
                <c:ptCount val="7"/>
                <c:pt idx="0">
                  <c:v>22.9</c:v>
                </c:pt>
                <c:pt idx="1">
                  <c:v>46</c:v>
                </c:pt>
                <c:pt idx="2">
                  <c:v>61.3</c:v>
                </c:pt>
                <c:pt idx="3">
                  <c:v>56.1</c:v>
                </c:pt>
                <c:pt idx="4">
                  <c:v>54.6</c:v>
                </c:pt>
                <c:pt idx="5">
                  <c:v>39.799999999999997</c:v>
                </c:pt>
                <c:pt idx="6">
                  <c:v>48.3</c:v>
                </c:pt>
              </c:numCache>
            </c:numRef>
          </c:val>
          <c:smooth val="0"/>
          <c:extLst>
            <c:ext xmlns:c16="http://schemas.microsoft.com/office/drawing/2014/chart" uri="{C3380CC4-5D6E-409C-BE32-E72D297353CC}">
              <c16:uniqueId val="{00000001-7B5E-4955-BBB6-CED164C8A92B}"/>
            </c:ext>
          </c:extLst>
        </c:ser>
        <c:ser>
          <c:idx val="2"/>
          <c:order val="2"/>
          <c:tx>
            <c:strRef>
              <c:f>'https://dpsnc-my.sharepoint.com/personal/lila-phillips_dpsnc_net/Documents/[Jo Graph.xlsx]Sheet1'!$D$1</c:f>
              <c:strCache>
                <c:ptCount val="1"/>
                <c:pt idx="0">
                  <c:v>Black Men</c:v>
                </c:pt>
              </c:strCache>
            </c:strRef>
          </c:tx>
          <c:spPr>
            <a:ln w="28575" cap="rnd">
              <a:solidFill>
                <a:srgbClr val="4D93D9"/>
              </a:solidFill>
              <a:prstDash val="solid"/>
              <a:round/>
            </a:ln>
            <a:effectLst/>
          </c:spPr>
          <c:marker>
            <c:symbol val="none"/>
          </c:marker>
          <c:cat>
            <c:strRef>
              <c:f>'https://dpsnc-my.sharepoint.com/personal/lila-phillips_dpsnc_net/Documents/[Jo Graph.xlsx]Sheet1'!$A$2:$A$8</c:f>
              <c:strCache>
                <c:ptCount val="7"/>
                <c:pt idx="0">
                  <c:v>Physicians</c:v>
                </c:pt>
                <c:pt idx="1">
                  <c:v>APs</c:v>
                </c:pt>
                <c:pt idx="2">
                  <c:v>RNs</c:v>
                </c:pt>
                <c:pt idx="3">
                  <c:v>Therapists</c:v>
                </c:pt>
                <c:pt idx="4">
                  <c:v>Techs</c:v>
                </c:pt>
                <c:pt idx="5">
                  <c:v>LPNs/Aides</c:v>
                </c:pt>
                <c:pt idx="6">
                  <c:v>Community/Behavioral </c:v>
                </c:pt>
              </c:strCache>
            </c:strRef>
          </c:cat>
          <c:val>
            <c:numRef>
              <c:f>'https://dpsnc-my.sharepoint.com/personal/lila-phillips_dpsnc_net/Documents/[Jo Graph.xlsx]Sheet1'!$D$2:$D$8</c:f>
              <c:numCache>
                <c:formatCode>General</c:formatCode>
                <c:ptCount val="7"/>
                <c:pt idx="0">
                  <c:v>2.8</c:v>
                </c:pt>
                <c:pt idx="1">
                  <c:v>1.5</c:v>
                </c:pt>
                <c:pt idx="2">
                  <c:v>1.5</c:v>
                </c:pt>
                <c:pt idx="3">
                  <c:v>2.6</c:v>
                </c:pt>
                <c:pt idx="4">
                  <c:v>2.6</c:v>
                </c:pt>
                <c:pt idx="5">
                  <c:v>3.4</c:v>
                </c:pt>
                <c:pt idx="6">
                  <c:v>4.4000000000000004</c:v>
                </c:pt>
              </c:numCache>
            </c:numRef>
          </c:val>
          <c:smooth val="0"/>
          <c:extLst>
            <c:ext xmlns:c16="http://schemas.microsoft.com/office/drawing/2014/chart" uri="{C3380CC4-5D6E-409C-BE32-E72D297353CC}">
              <c16:uniqueId val="{00000002-7B5E-4955-BBB6-CED164C8A92B}"/>
            </c:ext>
          </c:extLst>
        </c:ser>
        <c:ser>
          <c:idx val="3"/>
          <c:order val="3"/>
          <c:tx>
            <c:strRef>
              <c:f>'https://dpsnc-my.sharepoint.com/personal/lila-phillips_dpsnc_net/Documents/[Jo Graph.xlsx]Sheet1'!$E$1</c:f>
              <c:strCache>
                <c:ptCount val="1"/>
                <c:pt idx="0">
                  <c:v>White Men</c:v>
                </c:pt>
              </c:strCache>
            </c:strRef>
          </c:tx>
          <c:spPr>
            <a:ln w="28575" cap="rnd">
              <a:solidFill>
                <a:srgbClr val="82CAEC"/>
              </a:solidFill>
              <a:prstDash val="solid"/>
              <a:round/>
            </a:ln>
            <a:effectLst/>
          </c:spPr>
          <c:marker>
            <c:symbol val="none"/>
          </c:marker>
          <c:cat>
            <c:strRef>
              <c:f>'https://dpsnc-my.sharepoint.com/personal/lila-phillips_dpsnc_net/Documents/[Jo Graph.xlsx]Sheet1'!$A$2:$A$8</c:f>
              <c:strCache>
                <c:ptCount val="7"/>
                <c:pt idx="0">
                  <c:v>Physicians</c:v>
                </c:pt>
                <c:pt idx="1">
                  <c:v>APs</c:v>
                </c:pt>
                <c:pt idx="2">
                  <c:v>RNs</c:v>
                </c:pt>
                <c:pt idx="3">
                  <c:v>Therapists</c:v>
                </c:pt>
                <c:pt idx="4">
                  <c:v>Techs</c:v>
                </c:pt>
                <c:pt idx="5">
                  <c:v>LPNs/Aides</c:v>
                </c:pt>
                <c:pt idx="6">
                  <c:v>Community/Behavioral </c:v>
                </c:pt>
              </c:strCache>
            </c:strRef>
          </c:cat>
          <c:val>
            <c:numRef>
              <c:f>'https://dpsnc-my.sharepoint.com/personal/lila-phillips_dpsnc_net/Documents/[Jo Graph.xlsx]Sheet1'!$E$2:$E$8</c:f>
              <c:numCache>
                <c:formatCode>General</c:formatCode>
                <c:ptCount val="7"/>
                <c:pt idx="0">
                  <c:v>39.4</c:v>
                </c:pt>
                <c:pt idx="1">
                  <c:v>26.9</c:v>
                </c:pt>
                <c:pt idx="2">
                  <c:v>7.6</c:v>
                </c:pt>
                <c:pt idx="3">
                  <c:v>14.1</c:v>
                </c:pt>
                <c:pt idx="4">
                  <c:v>9.6</c:v>
                </c:pt>
                <c:pt idx="5">
                  <c:v>4.8</c:v>
                </c:pt>
                <c:pt idx="6">
                  <c:v>16.399999999999999</c:v>
                </c:pt>
              </c:numCache>
            </c:numRef>
          </c:val>
          <c:smooth val="0"/>
          <c:extLst>
            <c:ext xmlns:c16="http://schemas.microsoft.com/office/drawing/2014/chart" uri="{C3380CC4-5D6E-409C-BE32-E72D297353CC}">
              <c16:uniqueId val="{00000003-7B5E-4955-BBB6-CED164C8A92B}"/>
            </c:ext>
          </c:extLst>
        </c:ser>
        <c:dLbls>
          <c:showLegendKey val="0"/>
          <c:showVal val="0"/>
          <c:showCatName val="0"/>
          <c:showSerName val="0"/>
          <c:showPercent val="0"/>
          <c:showBubbleSize val="0"/>
        </c:dLbls>
        <c:smooth val="0"/>
        <c:axId val="1057027079"/>
        <c:axId val="1057029127"/>
      </c:lineChart>
      <c:catAx>
        <c:axId val="1057027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0000"/>
                </a:solidFill>
                <a:latin typeface="Times New Roman"/>
                <a:ea typeface="Times New Roman"/>
                <a:cs typeface="Times New Roman"/>
              </a:defRPr>
            </a:pPr>
            <a:endParaRPr lang="en-US"/>
          </a:p>
        </c:txPr>
        <c:crossAx val="1057029127"/>
        <c:crosses val="autoZero"/>
        <c:auto val="1"/>
        <c:lblAlgn val="ctr"/>
        <c:lblOffset val="100"/>
        <c:noMultiLvlLbl val="0"/>
      </c:catAx>
      <c:valAx>
        <c:axId val="10570291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0000"/>
                </a:solidFill>
                <a:latin typeface="Times New Roman"/>
                <a:ea typeface="Times New Roman"/>
                <a:cs typeface="Times New Roman"/>
              </a:defRPr>
            </a:pPr>
            <a:endParaRPr lang="en-US"/>
          </a:p>
        </c:txPr>
        <c:crossAx val="1057027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rgbClr val="000000"/>
              </a:solidFill>
              <a:latin typeface="Times New Roman"/>
              <a:ea typeface="Times New Roman"/>
              <a:cs typeface="Times New Roman"/>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48915" cy="1676400"/>
          </a:xfrm>
          <a:prstGeom prst="rect">
            <a:avLst/>
          </a:prstGeom>
          <a:solidFill>
            <a:schemeClr val="bg2">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dirty="0"/>
              <a:t>Gender and Racial Wage Disparities in Healthcare </a:t>
            </a:r>
            <a:br>
              <a:rPr lang="en-US" dirty="0"/>
            </a:br>
            <a:r>
              <a:rPr lang="en-US" dirty="0"/>
              <a:t>Josephine Babarinlo</a:t>
            </a:r>
            <a:br>
              <a:rPr lang="en-US" dirty="0"/>
            </a:br>
            <a:r>
              <a:rPr lang="en-US" dirty="0"/>
              <a:t>JD Clement Early College High School</a:t>
            </a:r>
            <a:endParaRPr sz="3100" b="1" i="0" u="none" strike="noStrike" cap="none" dirty="0">
              <a:solidFill>
                <a:schemeClr val="lt1"/>
              </a:solidFill>
              <a:latin typeface="Arial"/>
              <a:ea typeface="Arial"/>
              <a:cs typeface="Arial"/>
              <a:sym typeface="Arial"/>
            </a:endParaRPr>
          </a:p>
        </p:txBody>
      </p:sp>
      <p:sp>
        <p:nvSpPr>
          <p:cNvPr id="30" name="Google Shape;30;p3"/>
          <p:cNvSpPr txBox="1">
            <a:spLocks noGrp="1"/>
          </p:cNvSpPr>
          <p:nvPr>
            <p:ph type="body" idx="1"/>
          </p:nvPr>
        </p:nvSpPr>
        <p:spPr>
          <a:xfrm>
            <a:off x="348343" y="2133600"/>
            <a:ext cx="6792685" cy="533400"/>
          </a:xfrm>
          <a:prstGeom prst="rect">
            <a:avLst/>
          </a:prstGeom>
          <a:solidFill>
            <a:schemeClr val="bg2">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Introduction</a:t>
            </a:r>
            <a:endParaRPr sz="3000" b="1" i="0" u="none" strike="noStrike" cap="none" dirty="0">
              <a:solidFill>
                <a:schemeClr val="lt1"/>
              </a:solidFill>
              <a:latin typeface="Arial"/>
              <a:ea typeface="Arial"/>
              <a:cs typeface="Arial"/>
              <a:sym typeface="Arial"/>
            </a:endParaRPr>
          </a:p>
        </p:txBody>
      </p:sp>
      <p:sp>
        <p:nvSpPr>
          <p:cNvPr id="31" name="Google Shape;31;p3"/>
          <p:cNvSpPr txBox="1">
            <a:spLocks noGrp="1"/>
          </p:cNvSpPr>
          <p:nvPr>
            <p:ph type="body" idx="2"/>
          </p:nvPr>
        </p:nvSpPr>
        <p:spPr>
          <a:xfrm>
            <a:off x="348343" y="2667000"/>
            <a:ext cx="6792600" cy="4805364"/>
          </a:xfrm>
          <a:prstGeom prst="rect">
            <a:avLst/>
          </a:prstGeom>
          <a:noFill/>
          <a:ln>
            <a:noFill/>
          </a:ln>
        </p:spPr>
        <p:txBody>
          <a:bodyPr spcFirstLastPara="1" wrap="square" lIns="78350" tIns="39175" rIns="78350" bIns="39175" anchor="t" anchorCtr="0">
            <a:noAutofit/>
          </a:bodyPr>
          <a:lstStyle/>
          <a:p>
            <a:pPr marL="0" indent="0">
              <a:spcBef>
                <a:spcPts val="0"/>
              </a:spcBef>
            </a:pPr>
            <a:endParaRPr lang="en-US" sz="2000" dirty="0">
              <a:solidFill>
                <a:schemeClr val="tx1"/>
              </a:solidFill>
            </a:endParaRPr>
          </a:p>
          <a:p>
            <a:pPr marL="0" indent="0">
              <a:spcBef>
                <a:spcPts val="0"/>
              </a:spcBef>
            </a:pPr>
            <a:r>
              <a:rPr lang="en-US" sz="2000" dirty="0">
                <a:solidFill>
                  <a:schemeClr val="tx1"/>
                </a:solidFill>
              </a:rPr>
              <a:t>Black healthcare workers receive lower wages based on their race and gender, resulting in a wage gap in certain professions. Black healthcare workers also experience disparities in professional advancement, which lead to underrepresentation in the field. Over the last 20 years, the wage gap has widened in lower-level healthcare professions. </a:t>
            </a:r>
          </a:p>
          <a:p>
            <a:pPr marL="0" indent="0">
              <a:spcBef>
                <a:spcPts val="0"/>
              </a:spcBef>
            </a:pPr>
            <a:endParaRPr lang="en-US" sz="2000" dirty="0">
              <a:solidFill>
                <a:schemeClr val="tx1"/>
              </a:solidFill>
            </a:endParaRPr>
          </a:p>
          <a:p>
            <a:pPr marL="0" indent="0">
              <a:spcBef>
                <a:spcPts val="0"/>
              </a:spcBef>
            </a:pPr>
            <a:r>
              <a:rPr lang="en-US" sz="2000" b="1" dirty="0"/>
              <a:t>Research Question:</a:t>
            </a:r>
            <a:r>
              <a:rPr lang="en-US" sz="2000" b="1" dirty="0">
                <a:solidFill>
                  <a:srgbClr val="000000"/>
                </a:solidFill>
              </a:rPr>
              <a:t> </a:t>
            </a:r>
            <a:r>
              <a:rPr lang="en-US" sz="2000" dirty="0">
                <a:solidFill>
                  <a:srgbClr val="222222"/>
                </a:solidFill>
              </a:rPr>
              <a:t>How do gender and racial wage disparities impact the representation of Black healthcare workers?</a:t>
            </a:r>
            <a:endParaRPr lang="en-US" sz="2000" dirty="0">
              <a:latin typeface="Times New Roman" panose="02020603050405020304" pitchFamily="18" charset="0"/>
              <a:cs typeface="Times New Roman" panose="02020603050405020304" pitchFamily="18" charset="0"/>
            </a:endParaRPr>
          </a:p>
          <a:p>
            <a:pPr marL="0" indent="0">
              <a:spcBef>
                <a:spcPts val="0"/>
              </a:spcBef>
            </a:pPr>
            <a:endParaRPr lang="en-US" sz="2000" dirty="0">
              <a:solidFill>
                <a:srgbClr val="222222"/>
              </a:solidFill>
            </a:endParaRPr>
          </a:p>
          <a:p>
            <a:pPr marL="0" indent="0">
              <a:spcBef>
                <a:spcPts val="0"/>
              </a:spcBef>
            </a:pPr>
            <a:r>
              <a:rPr lang="en-US" sz="2000" b="1" dirty="0"/>
              <a:t>Thesis Statement:</a:t>
            </a:r>
            <a:r>
              <a:rPr lang="en-US" sz="2000" b="1" dirty="0">
                <a:solidFill>
                  <a:srgbClr val="000000"/>
                </a:solidFill>
              </a:rPr>
              <a:t> </a:t>
            </a:r>
            <a:r>
              <a:rPr lang="en-US" sz="2000" dirty="0">
                <a:solidFill>
                  <a:srgbClr val="222222"/>
                </a:solidFill>
              </a:rPr>
              <a:t>Black healthcare workers make significant contributions to the healthcare system but continue to face substantial gender and wage disparities, perpetuating extensive inequalities and hindering their opportunities for advancement and representation.</a:t>
            </a:r>
            <a:endParaRPr lang="en-US" sz="2000" dirty="0"/>
          </a:p>
          <a:p>
            <a:pPr marL="0" indent="0">
              <a:spcBef>
                <a:spcPts val="0"/>
              </a:spcBef>
            </a:pPr>
            <a:endParaRPr lang="en-US" sz="2000" b="1" dirty="0">
              <a:latin typeface="Times New Roman" panose="02020603050405020304" pitchFamily="18" charset="0"/>
              <a:cs typeface="Times New Roman" panose="02020603050405020304" pitchFamily="18" charset="0"/>
            </a:endParaRPr>
          </a:p>
          <a:p>
            <a:pPr marL="0" indent="0">
              <a:spcBef>
                <a:spcPts val="0"/>
              </a:spcBef>
            </a:pPr>
            <a:endParaRPr lang="en-US" sz="2800" dirty="0">
              <a:latin typeface="Times New Roman" panose="02020603050405020304" pitchFamily="18" charset="0"/>
              <a:cs typeface="Times New Roman" panose="02020603050405020304" pitchFamily="18" charset="0"/>
            </a:endParaRPr>
          </a:p>
        </p:txBody>
      </p:sp>
      <p:sp>
        <p:nvSpPr>
          <p:cNvPr id="32" name="Google Shape;32;p3"/>
          <p:cNvSpPr txBox="1">
            <a:spLocks noGrp="1"/>
          </p:cNvSpPr>
          <p:nvPr>
            <p:ph type="body" idx="3"/>
          </p:nvPr>
        </p:nvSpPr>
        <p:spPr>
          <a:xfrm>
            <a:off x="261172" y="10906127"/>
            <a:ext cx="6792600" cy="533400"/>
          </a:xfrm>
          <a:prstGeom prst="rect">
            <a:avLst/>
          </a:prstGeom>
          <a:solidFill>
            <a:schemeClr val="bg2">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dirty="0"/>
              <a:t>Background </a:t>
            </a:r>
            <a:endParaRPr lang="en-US" sz="3000" b="1" i="0" u="none" strike="noStrike" cap="none" dirty="0">
              <a:solidFill>
                <a:schemeClr val="lt1"/>
              </a:solidFill>
              <a:latin typeface="Arial"/>
              <a:ea typeface="Arial"/>
              <a:cs typeface="Arial"/>
            </a:endParaRPr>
          </a:p>
        </p:txBody>
      </p:sp>
      <p:sp>
        <p:nvSpPr>
          <p:cNvPr id="33" name="Google Shape;33;p3"/>
          <p:cNvSpPr txBox="1">
            <a:spLocks noGrp="1"/>
          </p:cNvSpPr>
          <p:nvPr>
            <p:ph type="body" idx="4"/>
          </p:nvPr>
        </p:nvSpPr>
        <p:spPr>
          <a:xfrm>
            <a:off x="284032" y="8453986"/>
            <a:ext cx="6792685" cy="2735676"/>
          </a:xfrm>
          <a:prstGeom prst="rect">
            <a:avLst/>
          </a:prstGeom>
          <a:noFill/>
          <a:ln>
            <a:noFill/>
          </a:ln>
        </p:spPr>
        <p:txBody>
          <a:bodyPr spcFirstLastPara="1" wrap="square" lIns="78350" tIns="39175" rIns="78350" bIns="39175" anchor="t" anchorCtr="0">
            <a:noAutofit/>
          </a:bodyPr>
          <a:lstStyle/>
          <a:p>
            <a:pPr marL="0" indent="0">
              <a:spcBef>
                <a:spcPts val="1200"/>
              </a:spcBef>
              <a:buSzPts val="1100"/>
            </a:pPr>
            <a:r>
              <a:rPr lang="en-US" sz="2000" dirty="0"/>
              <a:t>I  conducted secondary research using Google Scholar and scholarly journals from the National Institute of Health and the citation of American Medical Colleges. I also  used the expertise from Dr. Keisha Bentely-Edwards, an Associate Professor in Medicine. The keywords I used to search this topic were “human capital," “Black healthcare professions," "wages," under-representation,"  “health inequities," and "disparities.”</a:t>
            </a:r>
            <a:endParaRPr lang="en-US" dirty="0"/>
          </a:p>
          <a:p>
            <a:pPr marL="0" lvl="0" indent="0" algn="l" rtl="0">
              <a:spcBef>
                <a:spcPts val="1200"/>
              </a:spcBef>
              <a:spcAft>
                <a:spcPts val="0"/>
              </a:spcAft>
              <a:buClr>
                <a:schemeClr val="dk1"/>
              </a:buClr>
              <a:buSzPts val="1100"/>
              <a:buFont typeface="Arial"/>
              <a:buNone/>
            </a:pPr>
            <a:endParaRPr lang="en-US" sz="3000" dirty="0">
              <a:latin typeface="Calibri"/>
              <a:ea typeface="Calibri"/>
              <a:cs typeface="Calibri"/>
              <a:sym typeface="Calibri"/>
            </a:endParaRPr>
          </a:p>
          <a:p>
            <a:pPr marL="0" indent="0">
              <a:spcBef>
                <a:spcPts val="1200"/>
              </a:spcBef>
              <a:buSzPts val="1100"/>
            </a:pPr>
            <a:endParaRPr lang="en-US" sz="3000" dirty="0">
              <a:latin typeface="Calibri"/>
              <a:ea typeface="Calibri"/>
              <a:cs typeface="Calibri"/>
            </a:endParaRPr>
          </a:p>
        </p:txBody>
      </p:sp>
      <p:sp>
        <p:nvSpPr>
          <p:cNvPr id="36" name="Google Shape;36;p3"/>
          <p:cNvSpPr txBox="1">
            <a:spLocks noGrp="1"/>
          </p:cNvSpPr>
          <p:nvPr>
            <p:ph type="body" idx="7"/>
          </p:nvPr>
        </p:nvSpPr>
        <p:spPr>
          <a:xfrm>
            <a:off x="7576458" y="2133600"/>
            <a:ext cx="6792685" cy="533400"/>
          </a:xfrm>
          <a:prstGeom prst="rect">
            <a:avLst/>
          </a:prstGeom>
          <a:solidFill>
            <a:schemeClr val="bg2">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Data Analysis </a:t>
            </a:r>
            <a:endParaRPr sz="3000" b="1" i="0" u="none" strike="noStrike" cap="none" dirty="0">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303100" y="11680748"/>
            <a:ext cx="6792685" cy="3657600"/>
          </a:xfrm>
          <a:prstGeom prst="rect">
            <a:avLst/>
          </a:prstGeom>
          <a:noFill/>
          <a:ln>
            <a:noFill/>
          </a:ln>
        </p:spPr>
        <p:txBody>
          <a:bodyPr spcFirstLastPara="1" wrap="square" lIns="78350" tIns="39175" rIns="78350" bIns="39175" anchor="t" anchorCtr="0">
            <a:noAutofit/>
          </a:bodyPr>
          <a:lstStyle/>
          <a:p>
            <a:pPr marL="0" indent="88900">
              <a:spcBef>
                <a:spcPts val="0"/>
              </a:spcBef>
              <a:buNone/>
            </a:pPr>
            <a:r>
              <a:rPr lang="en-US" sz="2000" dirty="0">
                <a:solidFill>
                  <a:srgbClr val="222222"/>
                </a:solidFill>
              </a:rPr>
              <a:t>Black healthcare workers face lower wages due to historical racial and domestic barriers that existed before and after the Civil Rights Movement. Black healthcare workers earn 76 cents for every dollar earned by white healthcare workers, resulting in a 34% wage gap.</a:t>
            </a:r>
            <a:r>
              <a:rPr lang="en-US" sz="2000" dirty="0">
                <a:solidFill>
                  <a:schemeClr val="tx1"/>
                </a:solidFill>
              </a:rPr>
              <a:t> (Frogner, 2021).</a:t>
            </a:r>
            <a:r>
              <a:rPr lang="en-US" sz="2000" dirty="0">
                <a:solidFill>
                  <a:srgbClr val="222222"/>
                </a:solidFill>
              </a:rPr>
              <a:t> There are 5% of black healthcare worker working in higher occupational professions in healthcare, while there are 42% working in lower-paying occupational jobs (</a:t>
            </a:r>
            <a:r>
              <a:rPr lang="en-US" sz="2000" dirty="0" err="1">
                <a:solidFill>
                  <a:srgbClr val="222222"/>
                </a:solidFill>
              </a:rPr>
              <a:t>Konstantopulos</a:t>
            </a:r>
            <a:r>
              <a:rPr lang="en-US" sz="2000" dirty="0">
                <a:solidFill>
                  <a:srgbClr val="222222"/>
                </a:solidFill>
              </a:rPr>
              <a:t>, 2023). They are due to  limited resources; they are often relegated to "lower paying jobs" in healthcare professions due to limited resources. These barriers have hindered the professional advancement of Black individuals in the healthcare industry. Despite an increase in the number of Black healthcare workers since the 1960s, wage disparities persist. </a:t>
            </a:r>
            <a:endParaRPr lang="en-US" dirty="0"/>
          </a:p>
        </p:txBody>
      </p:sp>
      <p:sp>
        <p:nvSpPr>
          <p:cNvPr id="38" name="Google Shape;38;p3"/>
          <p:cNvSpPr txBox="1">
            <a:spLocks noGrp="1"/>
          </p:cNvSpPr>
          <p:nvPr>
            <p:ph type="body" idx="9"/>
          </p:nvPr>
        </p:nvSpPr>
        <p:spPr>
          <a:xfrm>
            <a:off x="14804572" y="2133600"/>
            <a:ext cx="6792685" cy="533400"/>
          </a:xfrm>
          <a:prstGeom prst="rect">
            <a:avLst/>
          </a:prstGeom>
          <a:solidFill>
            <a:schemeClr val="bg2">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Calibri"/>
              </a:rPr>
              <a:t>Findings</a:t>
            </a:r>
            <a:endParaRPr lang="en-US" sz="3000" i="0" u="none" strike="noStrike" cap="none" dirty="0">
              <a:latin typeface="Calibri"/>
              <a:ea typeface="Arial"/>
              <a:cs typeface="Arial"/>
            </a:endParaRPr>
          </a:p>
        </p:txBody>
      </p:sp>
      <p:sp>
        <p:nvSpPr>
          <p:cNvPr id="39" name="Google Shape;39;p3"/>
          <p:cNvSpPr txBox="1">
            <a:spLocks noGrp="1"/>
          </p:cNvSpPr>
          <p:nvPr>
            <p:ph type="body" idx="13"/>
          </p:nvPr>
        </p:nvSpPr>
        <p:spPr>
          <a:xfrm>
            <a:off x="15022820" y="2692592"/>
            <a:ext cx="6769825" cy="8945881"/>
          </a:xfrm>
          <a:prstGeom prst="rect">
            <a:avLst/>
          </a:prstGeom>
          <a:noFill/>
          <a:ln>
            <a:noFill/>
          </a:ln>
        </p:spPr>
        <p:txBody>
          <a:bodyPr spcFirstLastPara="1" wrap="square" lIns="78350" tIns="39175" rIns="78350" bIns="39175" anchor="t" anchorCtr="0">
            <a:noAutofit/>
          </a:bodyPr>
          <a:lstStyle/>
          <a:p>
            <a:pPr marL="482600" indent="-342900">
              <a:buFont typeface="Calibri"/>
              <a:buChar char="-"/>
            </a:pPr>
            <a:r>
              <a:rPr lang="en-US" sz="1900" dirty="0">
                <a:solidFill>
                  <a:schemeClr val="tx1"/>
                </a:solidFill>
              </a:rPr>
              <a:t>Black healthcare workers face a higher risk of gender and race discrimination, even with higher income and education levels, because they are part of a predominantly white healthcare profession (</a:t>
            </a:r>
            <a:r>
              <a:rPr lang="en-US" sz="1900" dirty="0" err="1">
                <a:solidFill>
                  <a:schemeClr val="tx1"/>
                </a:solidFill>
              </a:rPr>
              <a:t>Stepanikova</a:t>
            </a:r>
            <a:r>
              <a:rPr lang="en-US" sz="1900">
                <a:solidFill>
                  <a:schemeClr val="tx1"/>
                </a:solidFill>
              </a:rPr>
              <a:t>, 2017).</a:t>
            </a:r>
            <a:endParaRPr lang="en-US">
              <a:solidFill>
                <a:schemeClr val="tx1"/>
              </a:solidFill>
            </a:endParaRPr>
          </a:p>
          <a:p>
            <a:pPr marL="482600" indent="-342900">
              <a:buFont typeface="Calibri"/>
              <a:buChar char="-"/>
            </a:pPr>
            <a:r>
              <a:rPr lang="en-US" sz="1900">
                <a:solidFill>
                  <a:schemeClr val="tx1"/>
                </a:solidFill>
              </a:rPr>
              <a:t> Black women face higher levels of racism, sexism, and </a:t>
            </a:r>
            <a:r>
              <a:rPr lang="en-US" sz="1900" dirty="0">
                <a:solidFill>
                  <a:schemeClr val="tx1"/>
                </a:solidFill>
              </a:rPr>
              <a:t>discrimination compared to Black men or White women (Chinn, 2021)</a:t>
            </a:r>
            <a:endParaRPr lang="en-US">
              <a:solidFill>
                <a:schemeClr val="tx1"/>
              </a:solidFill>
            </a:endParaRPr>
          </a:p>
          <a:p>
            <a:pPr marL="482600" indent="-342900">
              <a:buFont typeface="Calibri"/>
              <a:buChar char="-"/>
            </a:pPr>
            <a:endParaRPr lang="en-US" sz="1900" dirty="0">
              <a:solidFill>
                <a:schemeClr val="tx1"/>
              </a:solidFill>
            </a:endParaRPr>
          </a:p>
          <a:p>
            <a:pPr marL="482600" indent="-342900">
              <a:buFont typeface="Calibri"/>
              <a:buChar char="-"/>
            </a:pPr>
            <a:r>
              <a:rPr lang="en-US" sz="1900" kern="100" dirty="0">
                <a:effectLst/>
                <a:ea typeface="Calibri"/>
              </a:rPr>
              <a:t>Racial wage disparities affect the advancement of black healthcare workers. Lower wages may lead to financial difficulties and poverty, hampering their progress (McDermott, 2022).</a:t>
            </a:r>
          </a:p>
          <a:p>
            <a:pPr marL="139700" indent="0">
              <a:buNone/>
            </a:pPr>
            <a:endParaRPr lang="en-US" sz="1900" dirty="0">
              <a:solidFill>
                <a:schemeClr val="tx1"/>
              </a:solidFill>
            </a:endParaRPr>
          </a:p>
          <a:p>
            <a:pPr marL="482600" indent="-342900">
              <a:buFont typeface="Calibri"/>
              <a:buChar char="-"/>
            </a:pPr>
            <a:r>
              <a:rPr lang="en-US" sz="1900" dirty="0">
                <a:solidFill>
                  <a:schemeClr val="tx1"/>
                </a:solidFill>
              </a:rPr>
              <a:t>Black nurses often encounter discrimination in the hiring process, where the quality of their education and experience is called into question. This bias can lead to fewer promotions and career advancement opportunities compared to their White counterparts, ultimately resulting in lower wages for Black nurses, including nursing assistants (</a:t>
            </a:r>
            <a:r>
              <a:rPr lang="en-US" sz="1900" dirty="0">
                <a:solidFill>
                  <a:srgbClr val="333333"/>
                </a:solidFill>
              </a:rPr>
              <a:t>Frogner, 2021).</a:t>
            </a:r>
            <a:endParaRPr lang="en-US" sz="1900"/>
          </a:p>
          <a:p>
            <a:pPr marL="139700" indent="0">
              <a:buNone/>
            </a:pPr>
            <a:endParaRPr lang="en-US" sz="1900" dirty="0">
              <a:solidFill>
                <a:srgbClr val="333333"/>
              </a:solidFill>
              <a:ea typeface="Roboto"/>
            </a:endParaRPr>
          </a:p>
          <a:p>
            <a:pPr>
              <a:buFont typeface="Arial" panose="020B0604020202020204" pitchFamily="34" charset="0"/>
              <a:buChar char="•"/>
            </a:pPr>
            <a:r>
              <a:rPr lang="en-US" sz="1900" dirty="0">
                <a:solidFill>
                  <a:schemeClr val="tx1"/>
                </a:solidFill>
                <a:ea typeface="Roboto"/>
              </a:rPr>
              <a:t>"Black women have historically faced exclusion from medical schools and other necessary training programs to advance in the healthcare profession. This historical barrier continues to impact black healthcare workers today, perpetuating stereotypes (Dill, 2022).</a:t>
            </a:r>
            <a:endParaRPr lang="en-US" sz="1900" dirty="0">
              <a:solidFill>
                <a:schemeClr val="tx1"/>
              </a:solidFill>
            </a:endParaRPr>
          </a:p>
          <a:p>
            <a:pPr marL="139700" indent="0">
              <a:buNone/>
            </a:pPr>
            <a:endParaRPr lang="en-US" sz="1900" dirty="0">
              <a:solidFill>
                <a:schemeClr val="tx1"/>
              </a:solidFill>
              <a:ea typeface="Roboto"/>
            </a:endParaRPr>
          </a:p>
          <a:p>
            <a:pPr>
              <a:buFont typeface="Arial,Sans-Serif" panose="020B0604020202020204" pitchFamily="34" charset="0"/>
              <a:buChar char="•"/>
            </a:pPr>
            <a:r>
              <a:rPr lang="en-US" sz="1900" dirty="0">
                <a:solidFill>
                  <a:schemeClr val="tx1"/>
                </a:solidFill>
                <a:ea typeface="Roboto"/>
              </a:rPr>
              <a:t>It has been observed that Black women in healthcare tend to stay in the same profession for a long time. Many Black healthcare workers apply for lower-paying jobs within the same profession, but they do so because of the reliability these positions offer (Dill, 2022).</a:t>
            </a:r>
          </a:p>
          <a:p>
            <a:pPr>
              <a:buFont typeface="Arial" panose="020B0604020202020204" pitchFamily="34" charset="0"/>
              <a:buChar char="•"/>
            </a:pPr>
            <a:endParaRPr lang="en-US" sz="1900" dirty="0">
              <a:solidFill>
                <a:schemeClr val="tx1"/>
              </a:solidFill>
              <a:ea typeface="Roboto"/>
            </a:endParaRPr>
          </a:p>
          <a:p>
            <a:pPr>
              <a:buFont typeface="Arial" panose="020B0604020202020204" pitchFamily="34" charset="0"/>
              <a:buChar char="•"/>
            </a:pPr>
            <a:endParaRPr lang="en-US" sz="2000" dirty="0">
              <a:solidFill>
                <a:srgbClr val="404042"/>
              </a:solidFill>
              <a:ea typeface="Roboto"/>
              <a:cs typeface="Roboto"/>
            </a:endParaRPr>
          </a:p>
          <a:p>
            <a:pPr marL="139700" indent="0">
              <a:buNone/>
            </a:pPr>
            <a:endParaRPr lang="en-US" sz="2000" dirty="0">
              <a:solidFill>
                <a:srgbClr val="222222"/>
              </a:solidFill>
            </a:endParaRPr>
          </a:p>
          <a:p>
            <a:pPr marL="654956" indent="-566056">
              <a:spcBef>
                <a:spcPts val="0"/>
              </a:spcBef>
              <a:buNone/>
            </a:pPr>
            <a:endParaRPr lang="en-US" dirty="0"/>
          </a:p>
        </p:txBody>
      </p:sp>
      <p:sp>
        <p:nvSpPr>
          <p:cNvPr id="40" name="Google Shape;40;p3"/>
          <p:cNvSpPr txBox="1">
            <a:spLocks noGrp="1"/>
          </p:cNvSpPr>
          <p:nvPr>
            <p:ph type="body" idx="14"/>
          </p:nvPr>
        </p:nvSpPr>
        <p:spPr>
          <a:xfrm>
            <a:off x="15152915" y="12236765"/>
            <a:ext cx="6792685" cy="533400"/>
          </a:xfrm>
          <a:prstGeom prst="rect">
            <a:avLst/>
          </a:prstGeom>
          <a:solidFill>
            <a:schemeClr val="bg2">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Calibri"/>
              </a:rPr>
              <a:t>Conclusion </a:t>
            </a:r>
            <a:endParaRPr lang="en-US" sz="3000" b="1" i="0" u="none" strike="noStrike" cap="none" dirty="0">
              <a:latin typeface="Calibri"/>
              <a:ea typeface="Arial"/>
              <a:cs typeface="Arial"/>
            </a:endParaRPr>
          </a:p>
        </p:txBody>
      </p:sp>
      <p:sp>
        <p:nvSpPr>
          <p:cNvPr id="41" name="Google Shape;41;p3"/>
          <p:cNvSpPr txBox="1">
            <a:spLocks noGrp="1"/>
          </p:cNvSpPr>
          <p:nvPr>
            <p:ph type="body" idx="15"/>
          </p:nvPr>
        </p:nvSpPr>
        <p:spPr>
          <a:xfrm>
            <a:off x="7788214" y="7542253"/>
            <a:ext cx="6792685" cy="1046486"/>
          </a:xfrm>
          <a:prstGeom prst="rect">
            <a:avLst/>
          </a:prstGeom>
          <a:noFill/>
          <a:ln>
            <a:noFill/>
          </a:ln>
        </p:spPr>
        <p:txBody>
          <a:bodyPr spcFirstLastPara="1" wrap="square" lIns="78350" tIns="39175" rIns="78350" bIns="39175" anchor="t" anchorCtr="0">
            <a:noAutofit/>
          </a:bodyPr>
          <a:lstStyle/>
          <a:p>
            <a:pPr marL="0" indent="0">
              <a:spcBef>
                <a:spcPts val="0"/>
              </a:spcBef>
            </a:pPr>
            <a:r>
              <a:rPr lang="en-US" sz="1800" dirty="0">
                <a:solidFill>
                  <a:srgbClr val="222222"/>
                </a:solidFill>
              </a:rPr>
              <a:t>Graph 1.0 Data collected from </a:t>
            </a:r>
            <a:r>
              <a:rPr lang="en-US" sz="1800" dirty="0">
                <a:solidFill>
                  <a:srgbClr val="3C3C3B"/>
                </a:solidFill>
              </a:rPr>
              <a:t>Structural Racism And Black Women’s Employment In The US Health Care Sector</a:t>
            </a:r>
            <a:r>
              <a:rPr lang="en-US" sz="1800" dirty="0">
                <a:solidFill>
                  <a:srgbClr val="000000"/>
                </a:solidFill>
              </a:rPr>
              <a:t> </a:t>
            </a:r>
            <a:r>
              <a:rPr lang="en-US" sz="1800" dirty="0">
                <a:solidFill>
                  <a:srgbClr val="222222"/>
                </a:solidFill>
              </a:rPr>
              <a:t>(2022). The amount of people in each health care profession by race and gender. </a:t>
            </a:r>
            <a:endParaRPr lang="en-US" sz="1800" dirty="0"/>
          </a:p>
        </p:txBody>
      </p:sp>
      <p:sp>
        <p:nvSpPr>
          <p:cNvPr id="2" name="Google Shape;32;p3">
            <a:extLst>
              <a:ext uri="{FF2B5EF4-FFF2-40B4-BE49-F238E27FC236}">
                <a16:creationId xmlns:a16="http://schemas.microsoft.com/office/drawing/2014/main" id="{49B57D95-6C32-8630-3766-E4E43F117F9D}"/>
              </a:ext>
            </a:extLst>
          </p:cNvPr>
          <p:cNvSpPr txBox="1">
            <a:spLocks/>
          </p:cNvSpPr>
          <p:nvPr/>
        </p:nvSpPr>
        <p:spPr>
          <a:xfrm>
            <a:off x="354006" y="7890393"/>
            <a:ext cx="6792600" cy="533400"/>
          </a:xfrm>
          <a:prstGeom prst="rect">
            <a:avLst/>
          </a:prstGeom>
          <a:solidFill>
            <a:schemeClr val="bg2">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1828800" indent="457200">
              <a:spcBef>
                <a:spcPts val="0"/>
              </a:spcBef>
            </a:pPr>
            <a:r>
              <a:rPr lang="en-US" sz="3000" dirty="0"/>
              <a:t>Methodology</a:t>
            </a:r>
          </a:p>
        </p:txBody>
      </p:sp>
      <p:graphicFrame>
        <p:nvGraphicFramePr>
          <p:cNvPr id="3" name="Chart 2">
            <a:extLst>
              <a:ext uri="{FF2B5EF4-FFF2-40B4-BE49-F238E27FC236}">
                <a16:creationId xmlns:a16="http://schemas.microsoft.com/office/drawing/2014/main" id="{93CC4328-5454-F2EA-2C9D-7FF7652E4314}"/>
              </a:ext>
            </a:extLst>
          </p:cNvPr>
          <p:cNvGraphicFramePr>
            <a:graphicFrameLocks/>
          </p:cNvGraphicFramePr>
          <p:nvPr>
            <p:extLst>
              <p:ext uri="{D42A27DB-BD31-4B8C-83A1-F6EECF244321}">
                <p14:modId xmlns:p14="http://schemas.microsoft.com/office/powerpoint/2010/main" val="770053071"/>
              </p:ext>
            </p:extLst>
          </p:nvPr>
        </p:nvGraphicFramePr>
        <p:xfrm>
          <a:off x="7564542" y="2704028"/>
          <a:ext cx="7240030" cy="4711780"/>
        </p:xfrm>
        <a:graphic>
          <a:graphicData uri="http://schemas.openxmlformats.org/drawingml/2006/chart">
            <c:chart xmlns:c="http://schemas.openxmlformats.org/drawingml/2006/chart" xmlns:r="http://schemas.openxmlformats.org/officeDocument/2006/relationships" r:id="rId3"/>
          </a:graphicData>
        </a:graphic>
      </p:graphicFrame>
      <p:sp>
        <p:nvSpPr>
          <p:cNvPr id="7" name="Google Shape;41;p3">
            <a:extLst>
              <a:ext uri="{FF2B5EF4-FFF2-40B4-BE49-F238E27FC236}">
                <a16:creationId xmlns:a16="http://schemas.microsoft.com/office/drawing/2014/main" id="{92016927-D9CA-C3D0-A9E5-88B199F57072}"/>
              </a:ext>
            </a:extLst>
          </p:cNvPr>
          <p:cNvSpPr txBox="1">
            <a:spLocks/>
          </p:cNvSpPr>
          <p:nvPr/>
        </p:nvSpPr>
        <p:spPr>
          <a:xfrm>
            <a:off x="7664089" y="13509548"/>
            <a:ext cx="6792685" cy="1674319"/>
          </a:xfrm>
          <a:prstGeom prst="rect">
            <a:avLst/>
          </a:prstGeom>
          <a:noFill/>
          <a:ln>
            <a:noFill/>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spcBef>
                <a:spcPts val="0"/>
              </a:spcBef>
            </a:pPr>
            <a:r>
              <a:rPr lang="en-US" sz="1800" dirty="0">
                <a:solidFill>
                  <a:schemeClr val="tx1"/>
                </a:solidFill>
              </a:rPr>
              <a:t>Graph 2.0 Data collected from </a:t>
            </a:r>
            <a:r>
              <a:rPr lang="en-US" sz="1800" dirty="0">
                <a:solidFill>
                  <a:schemeClr val="tx1"/>
                </a:solidFill>
                <a:ea typeface="Cambria"/>
              </a:rPr>
              <a:t>Examining Wage Disparities by Race and Ethnicity of Health Care Workers </a:t>
            </a:r>
            <a:r>
              <a:rPr lang="en-US" sz="1800" dirty="0">
                <a:solidFill>
                  <a:schemeClr val="tx1"/>
                </a:solidFill>
              </a:rPr>
              <a:t>(2021). This data shows that there are differences in wages not only across professions but in the same profession by race. </a:t>
            </a:r>
            <a:endParaRPr lang="en-US" sz="1800">
              <a:solidFill>
                <a:schemeClr val="tx1"/>
              </a:solidFill>
            </a:endParaRPr>
          </a:p>
        </p:txBody>
      </p:sp>
      <p:sp>
        <p:nvSpPr>
          <p:cNvPr id="6" name="TextBox 5">
            <a:extLst>
              <a:ext uri="{FF2B5EF4-FFF2-40B4-BE49-F238E27FC236}">
                <a16:creationId xmlns:a16="http://schemas.microsoft.com/office/drawing/2014/main" id="{AA752158-BB86-6EDE-B35A-05045407993E}"/>
              </a:ext>
            </a:extLst>
          </p:cNvPr>
          <p:cNvSpPr txBox="1"/>
          <p:nvPr/>
        </p:nvSpPr>
        <p:spPr>
          <a:xfrm>
            <a:off x="15198452" y="12957567"/>
            <a:ext cx="6444048" cy="2704651"/>
          </a:xfrm>
          <a:prstGeom prst="rect">
            <a:avLst/>
          </a:prstGeom>
          <a:noFill/>
        </p:spPr>
        <p:txBody>
          <a:bodyPr wrap="square">
            <a:spAutoFit/>
          </a:bodyPr>
          <a:lstStyle/>
          <a:p>
            <a:pPr marR="0" lvl="0">
              <a:lnSpc>
                <a:spcPct val="107000"/>
              </a:lnSpc>
              <a:spcBef>
                <a:spcPts val="0"/>
              </a:spcBef>
              <a:spcAft>
                <a:spcPts val="800"/>
              </a:spcAft>
              <a:tabLst>
                <a:tab pos="457200" algn="l"/>
              </a:tabLs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In conclusion, black healthcare workers face significant wage disparities, as well as gender wage disparities. The wages given to black healthcare workers may not be sufficient to sustain their lifestyle. These disparities contribute to discrimination within the field. The insufficient wages and lack of stability for certain demographics cause them to remain in a specific healthcare profession for extended periods of time.</a:t>
            </a:r>
          </a:p>
        </p:txBody>
      </p:sp>
      <p:pic>
        <p:nvPicPr>
          <p:cNvPr id="9" name="Picture 8" descr="A graph of various colored lines&#10;&#10;Description automatically generated with medium confidence">
            <a:extLst>
              <a:ext uri="{FF2B5EF4-FFF2-40B4-BE49-F238E27FC236}">
                <a16:creationId xmlns:a16="http://schemas.microsoft.com/office/drawing/2014/main" id="{7D64EF46-7F55-9F91-0ADF-D09EE83FFE89}"/>
              </a:ext>
            </a:extLst>
          </p:cNvPr>
          <p:cNvPicPr>
            <a:picLocks noChangeAspect="1"/>
          </p:cNvPicPr>
          <p:nvPr/>
        </p:nvPicPr>
        <p:blipFill>
          <a:blip r:embed="rId4"/>
          <a:stretch>
            <a:fillRect/>
          </a:stretch>
        </p:blipFill>
        <p:spPr>
          <a:xfrm>
            <a:off x="7251980" y="9305644"/>
            <a:ext cx="7616905" cy="4138666"/>
          </a:xfrm>
          <a:prstGeom prst="rect">
            <a:avLst/>
          </a:prstGeom>
          <a:ln>
            <a:noFill/>
          </a:ln>
          <a:effectLst>
            <a:softEdge rad="112500"/>
          </a:effectLst>
        </p:spPr>
      </p:pic>
    </p:spTree>
    <p:extLst>
      <p:ext uri="{BB962C8B-B14F-4D97-AF65-F5344CB8AC3E}">
        <p14:creationId xmlns:p14="http://schemas.microsoft.com/office/powerpoint/2010/main" val="110868656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bc41626b-a629-4699-b94c-ea34f832950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172C6D1FA5A15468B4A2DADCE8D90F0" ma:contentTypeVersion="9" ma:contentTypeDescription="Create a new document." ma:contentTypeScope="" ma:versionID="6812f05804889cf923062fefd5181004">
  <xsd:schema xmlns:xsd="http://www.w3.org/2001/XMLSchema" xmlns:xs="http://www.w3.org/2001/XMLSchema" xmlns:p="http://schemas.microsoft.com/office/2006/metadata/properties" xmlns:ns3="bc41626b-a629-4699-b94c-ea34f8329500" xmlns:ns4="247ededc-4b99-4cb3-b5cb-8b9cc44d74d6" targetNamespace="http://schemas.microsoft.com/office/2006/metadata/properties" ma:root="true" ma:fieldsID="3c5e0ebfadcc025627e7d7a87a3b98e2" ns3:_="" ns4:_="">
    <xsd:import namespace="bc41626b-a629-4699-b94c-ea34f8329500"/>
    <xsd:import namespace="247ededc-4b99-4cb3-b5cb-8b9cc44d74d6"/>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41626b-a629-4699-b94c-ea34f83295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7ededc-4b99-4cb3-b5cb-8b9cc44d74d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70F3E2-C294-474F-8DB5-116FAA7C6BF2}">
  <ds:schemaRefs>
    <ds:schemaRef ds:uri="http://schemas.microsoft.com/sharepoint/v3/contenttype/forms"/>
  </ds:schemaRefs>
</ds:datastoreItem>
</file>

<file path=customXml/itemProps2.xml><?xml version="1.0" encoding="utf-8"?>
<ds:datastoreItem xmlns:ds="http://schemas.openxmlformats.org/officeDocument/2006/customXml" ds:itemID="{54EB70A7-81EF-4042-80E4-BC92AE4B2A89}">
  <ds:schemaRefs>
    <ds:schemaRef ds:uri="http://schemas.microsoft.com/office/infopath/2007/PartnerControls"/>
    <ds:schemaRef ds:uri="bc41626b-a629-4699-b94c-ea34f8329500"/>
    <ds:schemaRef ds:uri="http://www.w3.org/XML/1998/namespace"/>
    <ds:schemaRef ds:uri="http://purl.org/dc/terms/"/>
    <ds:schemaRef ds:uri="http://schemas.openxmlformats.org/package/2006/metadata/core-properties"/>
    <ds:schemaRef ds:uri="http://schemas.microsoft.com/office/2006/documentManagement/types"/>
    <ds:schemaRef ds:uri="http://purl.org/dc/elements/1.1/"/>
    <ds:schemaRef ds:uri="247ededc-4b99-4cb3-b5cb-8b9cc44d74d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AC51E680-3978-4E01-B727-3C5C04B9A8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41626b-a629-4699-b94c-ea34f8329500"/>
    <ds:schemaRef ds:uri="247ededc-4b99-4cb3-b5cb-8b9cc44d74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222</TotalTime>
  <Words>699</Words>
  <Application>Microsoft Office PowerPoint</Application>
  <PresentationFormat>Custom</PresentationFormat>
  <Paragraphs>30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Gender and Racial Wage Disparities in Healthcare  Josephine Babarinlo JD Clement Early College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Catherine Kiplagat</dc:creator>
  <cp:lastModifiedBy>Jahara Davis</cp:lastModifiedBy>
  <cp:revision>2868</cp:revision>
  <dcterms:modified xsi:type="dcterms:W3CDTF">2024-08-02T13:33:27Z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0x0101006172C6D1FA5A15468B4A2DADCE8D90F0</vt:lpwstr>
  </property>
</Properties>
</file>