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9" r:id="rId3"/>
  </p:sldMasterIdLst>
  <p:notesMasterIdLst>
    <p:notesMasterId r:id="rId4"/>
  </p:notesMasterIdLst>
  <p:sldIdLst>
    <p:sldId id="256" r:id="rId5"/>
  </p:sldIdLst>
  <p:sldSz cy="16459200" cx="21945600"/>
  <p:notesSz cx="6858000" cy="9144000"/>
  <p:embeddedFontLst>
    <p:embeddedFont>
      <p:font typeface="Changa One"/>
      <p:regular r:id="rId6"/>
      <p:italic r:id="rId7"/>
    </p:embeddedFont>
    <p:embeddedFont>
      <p:font typeface="Merriweather"/>
      <p:regular r:id="rId8"/>
      <p:bold r:id="rId9"/>
      <p:italic r:id="rId10"/>
      <p:boldItalic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schemas.openxmlformats.org/officeDocument/2006/relationships/font" Target="fonts/Merriweather-boldItalic.fntdata"/><Relationship Id="rId10" Type="http://schemas.openxmlformats.org/officeDocument/2006/relationships/font" Target="fonts/Merriweather-italic.fntdata"/><Relationship Id="rId9" Type="http://schemas.openxmlformats.org/officeDocument/2006/relationships/font" Target="fonts/Merriweather-bold.fntdata"/><Relationship Id="rId5" Type="http://schemas.openxmlformats.org/officeDocument/2006/relationships/slide" Target="slides/slide1.xml"/><Relationship Id="rId6" Type="http://schemas.openxmlformats.org/officeDocument/2006/relationships/font" Target="fonts/ChangaOne-regular.fntdata"/><Relationship Id="rId7" Type="http://schemas.openxmlformats.org/officeDocument/2006/relationships/font" Target="fonts/ChangaOne-italic.fntdata"/><Relationship Id="rId8" Type="http://schemas.openxmlformats.org/officeDocument/2006/relationships/font" Target="fonts/Merriweather-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7" name="Google Shape;27;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lvl="0" marR="0" rtl="0" algn="ctr">
              <a:lnSpc>
                <a:spcPct val="100000"/>
              </a:lnSpc>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sp>
      <p:sp>
        <p:nvSpPr>
          <p:cNvPr id="21" name="Google Shape;21;p2"/>
          <p:cNvSpPr/>
          <p:nvPr>
            <p:ph idx="17" type="pic"/>
          </p:nvPr>
        </p:nvSpPr>
        <p:spPr>
          <a:xfrm>
            <a:off x="19855545" y="457200"/>
            <a:ext cx="1567543" cy="1371600"/>
          </a:xfrm>
          <a:prstGeom prst="rect">
            <a:avLst/>
          </a:prstGeom>
          <a:solidFill>
            <a:schemeClr val="lt1"/>
          </a:solidFill>
          <a:ln>
            <a:noFill/>
          </a:ln>
        </p:spPr>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1.png"/><Relationship Id="rId5"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p3"/>
          <p:cNvSpPr txBox="1"/>
          <p:nvPr>
            <p:ph idx="1" type="body"/>
          </p:nvPr>
        </p:nvSpPr>
        <p:spPr>
          <a:xfrm>
            <a:off x="434206" y="2087400"/>
            <a:ext cx="6792600" cy="533400"/>
          </a:xfrm>
          <a:prstGeom prst="rect">
            <a:avLst/>
          </a:prstGeom>
          <a:solidFill>
            <a:srgbClr val="93C47D"/>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lnSpc>
                <a:spcPct val="100000"/>
              </a:lnSpc>
              <a:spcBef>
                <a:spcPts val="0"/>
              </a:spcBef>
              <a:spcAft>
                <a:spcPts val="0"/>
              </a:spcAft>
              <a:buClr>
                <a:schemeClr val="lt1"/>
              </a:buClr>
              <a:buSzPts val="1400"/>
              <a:buFont typeface="Arial"/>
              <a:buNone/>
            </a:pPr>
            <a:r>
              <a:rPr lang="en-US" sz="3000">
                <a:latin typeface="Changa One"/>
                <a:ea typeface="Changa One"/>
                <a:cs typeface="Changa One"/>
                <a:sym typeface="Changa One"/>
              </a:rPr>
              <a:t>				</a:t>
            </a:r>
            <a:r>
              <a:rPr lang="en-US" sz="3000">
                <a:solidFill>
                  <a:schemeClr val="dk1"/>
                </a:solidFill>
                <a:latin typeface="Georgia"/>
                <a:ea typeface="Georgia"/>
                <a:cs typeface="Georgia"/>
                <a:sym typeface="Georgia"/>
              </a:rPr>
              <a:t>Introduction</a:t>
            </a:r>
            <a:endParaRPr i="0" sz="3000" u="none" cap="none" strike="noStrike">
              <a:solidFill>
                <a:schemeClr val="dk1"/>
              </a:solidFill>
              <a:latin typeface="Georgia"/>
              <a:ea typeface="Georgia"/>
              <a:cs typeface="Georgia"/>
              <a:sym typeface="Georgia"/>
            </a:endParaRPr>
          </a:p>
        </p:txBody>
      </p:sp>
      <p:sp>
        <p:nvSpPr>
          <p:cNvPr id="30" name="Google Shape;30;p3"/>
          <p:cNvSpPr txBox="1"/>
          <p:nvPr>
            <p:ph idx="2" type="body"/>
          </p:nvPr>
        </p:nvSpPr>
        <p:spPr>
          <a:xfrm>
            <a:off x="348400" y="2803338"/>
            <a:ext cx="6792600" cy="4495800"/>
          </a:xfrm>
          <a:prstGeom prst="rect">
            <a:avLst/>
          </a:prstGeom>
          <a:noFill/>
          <a:ln>
            <a:noFill/>
          </a:ln>
        </p:spPr>
        <p:txBody>
          <a:bodyPr anchorCtr="0" anchor="t" bIns="39175" lIns="78350" spcFirstLastPara="1" rIns="78350" wrap="square" tIns="39175">
            <a:noAutofit/>
          </a:bodyPr>
          <a:lstStyle/>
          <a:p>
            <a:pPr indent="0" lvl="0" marL="0" rtl="0" algn="l">
              <a:lnSpc>
                <a:spcPct val="115000"/>
              </a:lnSpc>
              <a:spcBef>
                <a:spcPts val="0"/>
              </a:spcBef>
              <a:spcAft>
                <a:spcPts val="0"/>
              </a:spcAft>
              <a:buClr>
                <a:schemeClr val="dk1"/>
              </a:buClr>
              <a:buSzPts val="1100"/>
              <a:buFont typeface="Arial"/>
              <a:buNone/>
            </a:pPr>
            <a:r>
              <a:rPr lang="en-US" sz="1650">
                <a:latin typeface="Georgia"/>
                <a:ea typeface="Georgia"/>
                <a:cs typeface="Georgia"/>
                <a:sym typeface="Georgia"/>
              </a:rPr>
              <a:t>The population of men that are struggling with their mental health does not exclude those who are in prison</a:t>
            </a:r>
            <a:r>
              <a:rPr lang="en-US" sz="1650">
                <a:solidFill>
                  <a:srgbClr val="000000"/>
                </a:solidFill>
                <a:latin typeface="Georgia"/>
                <a:ea typeface="Georgia"/>
                <a:cs typeface="Georgia"/>
                <a:sym typeface="Georgia"/>
              </a:rPr>
              <a:t>. A large number of prisoners do not have accessible mental healthcare or attainable  mental health programs within the prison system. Numerous incarceration </a:t>
            </a:r>
            <a:r>
              <a:rPr lang="en-US" sz="1650">
                <a:solidFill>
                  <a:srgbClr val="000000"/>
                </a:solidFill>
                <a:latin typeface="Georgia"/>
                <a:ea typeface="Georgia"/>
                <a:cs typeface="Georgia"/>
                <a:sym typeface="Georgia"/>
              </a:rPr>
              <a:t>facilities generate different environments and inmates respond in various ways. Whether that is developing or exacerbating  mental disorders, resources should be within reach. Along with long-term mental effects, many have contracted physical health conditions; such as cardiovascular disease, weight gain, or hypertension. Funding the proper health care for prisons have been a critical issue. This leaves many have to tackle their mental disorders on their own.</a:t>
            </a:r>
            <a:endParaRPr sz="1650">
              <a:solidFill>
                <a:srgbClr val="000000"/>
              </a:solidFill>
              <a:latin typeface="Georgia"/>
              <a:ea typeface="Georgia"/>
              <a:cs typeface="Georgia"/>
              <a:sym typeface="Georgia"/>
            </a:endParaRPr>
          </a:p>
          <a:p>
            <a:pPr indent="0" lvl="0" marL="0" rtl="0" algn="l">
              <a:lnSpc>
                <a:spcPct val="115000"/>
              </a:lnSpc>
              <a:spcBef>
                <a:spcPts val="1600"/>
              </a:spcBef>
              <a:spcAft>
                <a:spcPts val="0"/>
              </a:spcAft>
              <a:buClr>
                <a:schemeClr val="dk1"/>
              </a:buClr>
              <a:buSzPts val="1100"/>
              <a:buFont typeface="Arial"/>
              <a:buNone/>
            </a:pPr>
            <a:r>
              <a:t/>
            </a:r>
            <a:endParaRPr sz="1650">
              <a:solidFill>
                <a:srgbClr val="000000"/>
              </a:solidFill>
              <a:latin typeface="Georgia"/>
              <a:ea typeface="Georgia"/>
              <a:cs typeface="Georgia"/>
              <a:sym typeface="Georgia"/>
            </a:endParaRPr>
          </a:p>
          <a:p>
            <a:pPr indent="0" lvl="0" marL="0" rtl="0" algn="l">
              <a:lnSpc>
                <a:spcPct val="115000"/>
              </a:lnSpc>
              <a:spcBef>
                <a:spcPts val="1600"/>
              </a:spcBef>
              <a:spcAft>
                <a:spcPts val="1600"/>
              </a:spcAft>
              <a:buClr>
                <a:schemeClr val="dk1"/>
              </a:buClr>
              <a:buSzPts val="1100"/>
              <a:buFont typeface="Arial"/>
              <a:buNone/>
            </a:pPr>
            <a:r>
              <a:rPr lang="en-US" sz="1650">
                <a:solidFill>
                  <a:srgbClr val="000000"/>
                </a:solidFill>
                <a:latin typeface="Georgia"/>
                <a:ea typeface="Georgia"/>
                <a:cs typeface="Georgia"/>
                <a:sym typeface="Georgia"/>
              </a:rPr>
              <a:t> </a:t>
            </a:r>
            <a:endParaRPr sz="1650">
              <a:solidFill>
                <a:srgbClr val="000000"/>
              </a:solidFill>
              <a:latin typeface="Georgia"/>
              <a:ea typeface="Georgia"/>
              <a:cs typeface="Georgia"/>
              <a:sym typeface="Georgia"/>
            </a:endParaRPr>
          </a:p>
        </p:txBody>
      </p:sp>
      <p:sp>
        <p:nvSpPr>
          <p:cNvPr id="31" name="Google Shape;31;p3"/>
          <p:cNvSpPr txBox="1"/>
          <p:nvPr>
            <p:ph idx="4" type="body"/>
          </p:nvPr>
        </p:nvSpPr>
        <p:spPr>
          <a:xfrm>
            <a:off x="7508168" y="10784225"/>
            <a:ext cx="6792600" cy="3657600"/>
          </a:xfrm>
          <a:prstGeom prst="rect">
            <a:avLst/>
          </a:prstGeom>
          <a:noFill/>
          <a:ln>
            <a:noFill/>
          </a:ln>
        </p:spPr>
        <p:txBody>
          <a:bodyPr anchorCtr="0" anchor="t" bIns="39175" lIns="78350" spcFirstLastPara="1" rIns="78350" wrap="square" tIns="39175">
            <a:noAutofit/>
          </a:bodyPr>
          <a:lstStyle/>
          <a:p>
            <a:pPr indent="0" lvl="0" marL="0" rtl="0" algn="l">
              <a:lnSpc>
                <a:spcPct val="100000"/>
              </a:lnSpc>
              <a:spcBef>
                <a:spcPts val="1200"/>
              </a:spcBef>
              <a:spcAft>
                <a:spcPts val="0"/>
              </a:spcAft>
              <a:buClr>
                <a:schemeClr val="dk1"/>
              </a:buClr>
              <a:buSzPts val="1100"/>
              <a:buFont typeface="Arial"/>
              <a:buNone/>
            </a:pPr>
            <a:r>
              <a:t/>
            </a:r>
            <a:endParaRPr sz="3000">
              <a:latin typeface="Calibri"/>
              <a:ea typeface="Calibri"/>
              <a:cs typeface="Calibri"/>
              <a:sym typeface="Calibri"/>
            </a:endParaRPr>
          </a:p>
          <a:p>
            <a:pPr indent="0" lvl="0" marL="0" rtl="0" algn="l">
              <a:lnSpc>
                <a:spcPct val="100000"/>
              </a:lnSpc>
              <a:spcBef>
                <a:spcPts val="1200"/>
              </a:spcBef>
              <a:spcAft>
                <a:spcPts val="0"/>
              </a:spcAft>
              <a:buClr>
                <a:schemeClr val="dk1"/>
              </a:buClr>
              <a:buSzPts val="1100"/>
              <a:buFont typeface="Arial"/>
              <a:buNone/>
            </a:pPr>
            <a:r>
              <a:rPr b="1" lang="en-US" sz="2000">
                <a:latin typeface="Calibri"/>
                <a:ea typeface="Calibri"/>
                <a:cs typeface="Calibri"/>
                <a:sym typeface="Calibri"/>
              </a:rPr>
              <a:t> </a:t>
            </a:r>
            <a:endParaRPr sz="3000">
              <a:latin typeface="Calibri"/>
              <a:ea typeface="Calibri"/>
              <a:cs typeface="Calibri"/>
              <a:sym typeface="Calibri"/>
            </a:endParaRPr>
          </a:p>
        </p:txBody>
      </p:sp>
      <p:sp>
        <p:nvSpPr>
          <p:cNvPr id="32" name="Google Shape;32;p3"/>
          <p:cNvSpPr txBox="1"/>
          <p:nvPr>
            <p:ph idx="5" type="body"/>
          </p:nvPr>
        </p:nvSpPr>
        <p:spPr>
          <a:xfrm>
            <a:off x="434200" y="9053675"/>
            <a:ext cx="6792600" cy="533400"/>
          </a:xfrm>
          <a:prstGeom prst="rect">
            <a:avLst/>
          </a:prstGeom>
          <a:solidFill>
            <a:srgbClr val="93C47D"/>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solidFill>
                  <a:schemeClr val="dk1"/>
                </a:solidFill>
                <a:latin typeface="Georgia"/>
                <a:ea typeface="Georgia"/>
                <a:cs typeface="Georgia"/>
                <a:sym typeface="Georgia"/>
              </a:rPr>
              <a:t>Background</a:t>
            </a:r>
            <a:endParaRPr i="0" sz="3000" u="none" cap="none" strike="noStrike">
              <a:solidFill>
                <a:schemeClr val="dk1"/>
              </a:solidFill>
              <a:latin typeface="Georgia"/>
              <a:ea typeface="Georgia"/>
              <a:cs typeface="Georgia"/>
              <a:sym typeface="Georgia"/>
            </a:endParaRPr>
          </a:p>
        </p:txBody>
      </p:sp>
      <p:sp>
        <p:nvSpPr>
          <p:cNvPr id="33" name="Google Shape;33;p3"/>
          <p:cNvSpPr txBox="1"/>
          <p:nvPr>
            <p:ph idx="6" type="body"/>
          </p:nvPr>
        </p:nvSpPr>
        <p:spPr>
          <a:xfrm>
            <a:off x="111650" y="9961855"/>
            <a:ext cx="6792600" cy="4147800"/>
          </a:xfrm>
          <a:prstGeom prst="rect">
            <a:avLst/>
          </a:prstGeom>
          <a:noFill/>
          <a:ln>
            <a:noFill/>
          </a:ln>
        </p:spPr>
        <p:txBody>
          <a:bodyPr anchorCtr="0" anchor="t" bIns="39175" lIns="78350" spcFirstLastPara="1" rIns="78350" wrap="square" tIns="39175">
            <a:noAutofit/>
          </a:bodyPr>
          <a:lstStyle/>
          <a:p>
            <a:pPr indent="0" lvl="0" marL="457200" rtl="0" algn="l">
              <a:lnSpc>
                <a:spcPct val="115000"/>
              </a:lnSpc>
              <a:spcBef>
                <a:spcPts val="0"/>
              </a:spcBef>
              <a:spcAft>
                <a:spcPts val="0"/>
              </a:spcAft>
              <a:buNone/>
            </a:pPr>
            <a:r>
              <a:rPr lang="en-US" sz="1650">
                <a:solidFill>
                  <a:srgbClr val="000000"/>
                </a:solidFill>
                <a:latin typeface="Georgia"/>
                <a:ea typeface="Georgia"/>
                <a:cs typeface="Georgia"/>
                <a:sym typeface="Georgia"/>
              </a:rPr>
              <a:t>The federal prison system in the United States began in 1891. The Three Prisons Act enabled funding for three prison facilities, located in Leavenworth, KS, Mcneil Island,WA and Atlanta,GA. But before the bill was passed, federal prisoners were held in the state prisons. Many who suffered from mental </a:t>
            </a:r>
            <a:r>
              <a:rPr lang="en-US" sz="1650">
                <a:solidFill>
                  <a:srgbClr val="000000"/>
                </a:solidFill>
                <a:latin typeface="Georgia"/>
                <a:ea typeface="Georgia"/>
                <a:cs typeface="Georgia"/>
                <a:sym typeface="Georgia"/>
              </a:rPr>
              <a:t>disorders</a:t>
            </a:r>
            <a:r>
              <a:rPr lang="en-US" sz="1650">
                <a:solidFill>
                  <a:srgbClr val="000000"/>
                </a:solidFill>
                <a:latin typeface="Georgia"/>
                <a:ea typeface="Georgia"/>
                <a:cs typeface="Georgia"/>
                <a:sym typeface="Georgia"/>
              </a:rPr>
              <a:t> were placed in these facilities without proper care. That was until the 1840’s, a reformer named Dorothea Dix advocated for those with mental disorders. This would later lead to the creation of mental institutions within the United States, with varying degrees of helpfulness - some were more like prisons than hospitals, but others provided real treatment. The 1980s would be the destruction of </a:t>
            </a:r>
            <a:r>
              <a:rPr lang="en-US" sz="1650">
                <a:solidFill>
                  <a:srgbClr val="000000"/>
                </a:solidFill>
                <a:latin typeface="Georgia"/>
                <a:ea typeface="Georgia"/>
                <a:cs typeface="Georgia"/>
                <a:sym typeface="Georgia"/>
              </a:rPr>
              <a:t>many</a:t>
            </a:r>
            <a:r>
              <a:rPr lang="en-US" sz="1650">
                <a:solidFill>
                  <a:srgbClr val="000000"/>
                </a:solidFill>
                <a:latin typeface="Georgia"/>
                <a:ea typeface="Georgia"/>
                <a:cs typeface="Georgia"/>
                <a:sym typeface="Georgia"/>
              </a:rPr>
              <a:t> mental health institutions due to the Omnibus Budget Reconciliation Act of 1981 being signed by President Reagan. Deinstitutionalization - the closing or defunding of mental health facilities - began trickling through the U.S., creating </a:t>
            </a:r>
            <a:r>
              <a:rPr lang="en-US" sz="1650">
                <a:solidFill>
                  <a:srgbClr val="000000"/>
                </a:solidFill>
                <a:latin typeface="Georgia"/>
                <a:ea typeface="Georgia"/>
                <a:cs typeface="Georgia"/>
                <a:sym typeface="Georgia"/>
              </a:rPr>
              <a:t>understaffed</a:t>
            </a:r>
            <a:r>
              <a:rPr lang="en-US" sz="1650">
                <a:solidFill>
                  <a:srgbClr val="000000"/>
                </a:solidFill>
                <a:latin typeface="Georgia"/>
                <a:ea typeface="Georgia"/>
                <a:cs typeface="Georgia"/>
                <a:sym typeface="Georgia"/>
              </a:rPr>
              <a:t> and underfunded organizations.</a:t>
            </a:r>
            <a:endParaRPr sz="1650">
              <a:solidFill>
                <a:srgbClr val="000000"/>
              </a:solidFill>
              <a:latin typeface="Georgia"/>
              <a:ea typeface="Georgia"/>
              <a:cs typeface="Georgia"/>
              <a:sym typeface="Georgia"/>
            </a:endParaRPr>
          </a:p>
          <a:p>
            <a:pPr indent="0" lvl="0" marL="457200" rtl="0" algn="l">
              <a:lnSpc>
                <a:spcPct val="115000"/>
              </a:lnSpc>
              <a:spcBef>
                <a:spcPts val="0"/>
              </a:spcBef>
              <a:spcAft>
                <a:spcPts val="0"/>
              </a:spcAft>
              <a:buNone/>
            </a:pPr>
            <a:r>
              <a:rPr lang="en-US" sz="1650">
                <a:solidFill>
                  <a:srgbClr val="000000"/>
                </a:solidFill>
                <a:latin typeface="Georgia"/>
                <a:ea typeface="Georgia"/>
                <a:cs typeface="Georgia"/>
                <a:sym typeface="Georgia"/>
              </a:rPr>
              <a:t>(Bell)</a:t>
            </a:r>
            <a:endParaRPr sz="1650">
              <a:solidFill>
                <a:srgbClr val="000000"/>
              </a:solidFill>
              <a:latin typeface="Georgia"/>
              <a:ea typeface="Georgia"/>
              <a:cs typeface="Georgia"/>
              <a:sym typeface="Georgia"/>
            </a:endParaRPr>
          </a:p>
          <a:p>
            <a:pPr indent="0" lvl="0" marL="457200" rtl="0" algn="l">
              <a:lnSpc>
                <a:spcPct val="115000"/>
              </a:lnSpc>
              <a:spcBef>
                <a:spcPts val="0"/>
              </a:spcBef>
              <a:spcAft>
                <a:spcPts val="0"/>
              </a:spcAft>
              <a:buNone/>
            </a:pPr>
            <a:r>
              <a:t/>
            </a:r>
            <a:endParaRPr sz="1650">
              <a:solidFill>
                <a:srgbClr val="000000"/>
              </a:solidFill>
              <a:latin typeface="Georgia"/>
              <a:ea typeface="Georgia"/>
              <a:cs typeface="Georgia"/>
              <a:sym typeface="Georgia"/>
            </a:endParaRPr>
          </a:p>
          <a:p>
            <a:pPr indent="0" lvl="0" marL="457200" rtl="0" algn="l">
              <a:lnSpc>
                <a:spcPct val="115000"/>
              </a:lnSpc>
              <a:spcBef>
                <a:spcPts val="0"/>
              </a:spcBef>
              <a:spcAft>
                <a:spcPts val="0"/>
              </a:spcAft>
              <a:buNone/>
            </a:pPr>
            <a:r>
              <a:t/>
            </a:r>
            <a:endParaRPr sz="1650">
              <a:solidFill>
                <a:srgbClr val="000000"/>
              </a:solidFill>
              <a:latin typeface="Georgia"/>
              <a:ea typeface="Georgia"/>
              <a:cs typeface="Georgia"/>
              <a:sym typeface="Georgia"/>
            </a:endParaRPr>
          </a:p>
        </p:txBody>
      </p:sp>
      <p:sp>
        <p:nvSpPr>
          <p:cNvPr id="34" name="Google Shape;34;p3"/>
          <p:cNvSpPr txBox="1"/>
          <p:nvPr>
            <p:ph idx="7" type="body"/>
          </p:nvPr>
        </p:nvSpPr>
        <p:spPr>
          <a:xfrm>
            <a:off x="7720028" y="12909488"/>
            <a:ext cx="6792600" cy="533400"/>
          </a:xfrm>
          <a:prstGeom prst="rect">
            <a:avLst/>
          </a:prstGeom>
          <a:solidFill>
            <a:srgbClr val="93C47D"/>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solidFill>
                  <a:schemeClr val="dk1"/>
                </a:solidFill>
                <a:latin typeface="Georgia"/>
                <a:ea typeface="Georgia"/>
                <a:cs typeface="Georgia"/>
                <a:sym typeface="Georgia"/>
              </a:rPr>
              <a:t>Methodology</a:t>
            </a:r>
            <a:endParaRPr i="0" sz="3000" u="none" cap="none" strike="noStrike">
              <a:solidFill>
                <a:schemeClr val="dk1"/>
              </a:solidFill>
              <a:latin typeface="Georgia"/>
              <a:ea typeface="Georgia"/>
              <a:cs typeface="Georgia"/>
              <a:sym typeface="Georgia"/>
            </a:endParaRPr>
          </a:p>
        </p:txBody>
      </p:sp>
      <p:sp>
        <p:nvSpPr>
          <p:cNvPr id="35" name="Google Shape;35;p3"/>
          <p:cNvSpPr txBox="1"/>
          <p:nvPr>
            <p:ph idx="8" type="body"/>
          </p:nvPr>
        </p:nvSpPr>
        <p:spPr>
          <a:xfrm>
            <a:off x="14904700" y="13547275"/>
            <a:ext cx="6792600" cy="3127800"/>
          </a:xfrm>
          <a:prstGeom prst="rect">
            <a:avLst/>
          </a:prstGeom>
          <a:noFill/>
          <a:ln>
            <a:noFill/>
          </a:ln>
        </p:spPr>
        <p:txBody>
          <a:bodyPr anchorCtr="0" anchor="t" bIns="39175" lIns="78350" spcFirstLastPara="1" rIns="78350" wrap="square" tIns="39175">
            <a:noAutofit/>
          </a:bodyPr>
          <a:lstStyle/>
          <a:p>
            <a:pPr indent="-566056" lvl="0" marL="654956" marR="0" rtl="0" algn="l">
              <a:lnSpc>
                <a:spcPct val="115000"/>
              </a:lnSpc>
              <a:spcBef>
                <a:spcPts val="0"/>
              </a:spcBef>
              <a:spcAft>
                <a:spcPts val="0"/>
              </a:spcAft>
              <a:buClr>
                <a:schemeClr val="dk1"/>
              </a:buClr>
              <a:buSzPts val="1400"/>
              <a:buFont typeface="Arial"/>
              <a:buNone/>
            </a:pPr>
            <a:r>
              <a:rPr lang="en-US" sz="1550">
                <a:latin typeface="Georgia"/>
                <a:ea typeface="Georgia"/>
                <a:cs typeface="Georgia"/>
                <a:sym typeface="Georgia"/>
              </a:rPr>
              <a:t>           Treatments such as </a:t>
            </a:r>
            <a:r>
              <a:rPr lang="en-US" sz="1550">
                <a:latin typeface="Georgia"/>
                <a:ea typeface="Georgia"/>
                <a:cs typeface="Georgia"/>
                <a:sym typeface="Georgia"/>
              </a:rPr>
              <a:t>Psychotherapy</a:t>
            </a:r>
            <a:r>
              <a:rPr lang="en-US" sz="1550">
                <a:latin typeface="Georgia"/>
                <a:ea typeface="Georgia"/>
                <a:cs typeface="Georgia"/>
                <a:sym typeface="Georgia"/>
              </a:rPr>
              <a:t>, Interpersonal therapy, Behavioral therapy, and Cognitive therapy are only some of the  suggested therapies to many battling mental disorders. Determining what is suitable for each person will dictate their path of treatment. Informing others about this topic can give another perspective and insight on those who do not have much of a say on their well-being. Continuing research on this specific topic will keep not only others </a:t>
            </a:r>
            <a:r>
              <a:rPr lang="en-US" sz="1550">
                <a:latin typeface="Georgia"/>
                <a:ea typeface="Georgia"/>
                <a:cs typeface="Georgia"/>
                <a:sym typeface="Georgia"/>
              </a:rPr>
              <a:t>informed, but can enlightened those to create resources and refine the mental healthcare system to decrease the chances of recidivism. </a:t>
            </a:r>
            <a:endParaRPr i="0" sz="1550" u="none" cap="none" strike="noStrike">
              <a:solidFill>
                <a:schemeClr val="dk1"/>
              </a:solidFill>
              <a:latin typeface="Georgia"/>
              <a:ea typeface="Georgia"/>
              <a:cs typeface="Georgia"/>
              <a:sym typeface="Georgia"/>
            </a:endParaRPr>
          </a:p>
        </p:txBody>
      </p:sp>
      <p:sp>
        <p:nvSpPr>
          <p:cNvPr id="36" name="Google Shape;36;p3"/>
          <p:cNvSpPr txBox="1"/>
          <p:nvPr>
            <p:ph idx="9" type="body"/>
          </p:nvPr>
        </p:nvSpPr>
        <p:spPr>
          <a:xfrm>
            <a:off x="14804647" y="2087388"/>
            <a:ext cx="6792600" cy="533400"/>
          </a:xfrm>
          <a:prstGeom prst="rect">
            <a:avLst/>
          </a:prstGeom>
          <a:solidFill>
            <a:srgbClr val="93C47D"/>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solidFill>
                  <a:schemeClr val="dk1"/>
                </a:solidFill>
                <a:latin typeface="Georgia"/>
                <a:ea typeface="Georgia"/>
                <a:cs typeface="Georgia"/>
                <a:sym typeface="Georgia"/>
              </a:rPr>
              <a:t>Findings</a:t>
            </a:r>
            <a:endParaRPr i="0" sz="3000" u="none" cap="none" strike="noStrike">
              <a:solidFill>
                <a:schemeClr val="dk1"/>
              </a:solidFill>
              <a:latin typeface="Georgia"/>
              <a:ea typeface="Georgia"/>
              <a:cs typeface="Georgia"/>
              <a:sym typeface="Georgia"/>
            </a:endParaRPr>
          </a:p>
        </p:txBody>
      </p:sp>
      <p:sp>
        <p:nvSpPr>
          <p:cNvPr id="37" name="Google Shape;37;p3"/>
          <p:cNvSpPr txBox="1"/>
          <p:nvPr>
            <p:ph idx="13" type="body"/>
          </p:nvPr>
        </p:nvSpPr>
        <p:spPr>
          <a:xfrm>
            <a:off x="14904700" y="2666079"/>
            <a:ext cx="6792600" cy="8704500"/>
          </a:xfrm>
          <a:prstGeom prst="rect">
            <a:avLst/>
          </a:prstGeom>
          <a:noFill/>
          <a:ln>
            <a:noFill/>
          </a:ln>
        </p:spPr>
        <p:txBody>
          <a:bodyPr anchorCtr="0" anchor="t" bIns="39175" lIns="78350" spcFirstLastPara="1" rIns="78350" wrap="square" tIns="39175">
            <a:noAutofit/>
          </a:bodyPr>
          <a:lstStyle/>
          <a:p>
            <a:pPr indent="0" lvl="0" marL="0" rtl="0" algn="l">
              <a:lnSpc>
                <a:spcPct val="115000"/>
              </a:lnSpc>
              <a:spcBef>
                <a:spcPts val="0"/>
              </a:spcBef>
              <a:spcAft>
                <a:spcPts val="0"/>
              </a:spcAft>
              <a:buNone/>
            </a:pPr>
            <a:r>
              <a:rPr b="1" lang="en-US" sz="1550">
                <a:latin typeface="Georgia"/>
                <a:ea typeface="Georgia"/>
                <a:cs typeface="Georgia"/>
                <a:sym typeface="Georgia"/>
              </a:rPr>
              <a:t>R</a:t>
            </a:r>
            <a:r>
              <a:rPr b="1" lang="en-US" sz="1550">
                <a:latin typeface="Georgia"/>
                <a:ea typeface="Georgia"/>
                <a:cs typeface="Georgia"/>
                <a:sym typeface="Georgia"/>
              </a:rPr>
              <a:t>ecidivism</a:t>
            </a:r>
            <a:endParaRPr b="1" sz="1550">
              <a:latin typeface="Georgia"/>
              <a:ea typeface="Georgia"/>
              <a:cs typeface="Georgia"/>
              <a:sym typeface="Georgia"/>
            </a:endParaRPr>
          </a:p>
          <a:p>
            <a:pPr indent="-327025" lvl="0" marL="457200" rtl="0" algn="l">
              <a:lnSpc>
                <a:spcPct val="115000"/>
              </a:lnSpc>
              <a:spcBef>
                <a:spcPts val="1600"/>
              </a:spcBef>
              <a:spcAft>
                <a:spcPts val="0"/>
              </a:spcAft>
              <a:buSzPts val="1550"/>
              <a:buFont typeface="Georgia"/>
              <a:buChar char="•"/>
            </a:pPr>
            <a:r>
              <a:rPr lang="en-US" sz="1550">
                <a:latin typeface="Georgia"/>
                <a:ea typeface="Georgia"/>
                <a:cs typeface="Georgia"/>
                <a:sym typeface="Georgia"/>
              </a:rPr>
              <a:t>Both physical and mental health has been investigated within the prison system. But maintaining health outside of incarceration is a hardship many struggle with. An individual who does not successfully manage their mental disorders may be more susceptible to criminal attitudes and activities. This will only increase the chances of recidivism. (Wallace) </a:t>
            </a:r>
            <a:endParaRPr sz="1550">
              <a:latin typeface="Georgia"/>
              <a:ea typeface="Georgia"/>
              <a:cs typeface="Georgia"/>
              <a:sym typeface="Georgia"/>
            </a:endParaRPr>
          </a:p>
          <a:p>
            <a:pPr indent="-327025" lvl="0" marL="457200" rtl="0" algn="l">
              <a:lnSpc>
                <a:spcPct val="115000"/>
              </a:lnSpc>
              <a:spcBef>
                <a:spcPts val="0"/>
              </a:spcBef>
              <a:spcAft>
                <a:spcPts val="0"/>
              </a:spcAft>
              <a:buSzPts val="1550"/>
              <a:buFont typeface="Georgia"/>
              <a:buChar char="•"/>
            </a:pPr>
            <a:r>
              <a:rPr lang="en-US" sz="1550">
                <a:latin typeface="Georgia"/>
                <a:ea typeface="Georgia"/>
                <a:cs typeface="Georgia"/>
                <a:sym typeface="Georgia"/>
              </a:rPr>
              <a:t>The Theory of Differential Association emerged from a criminologist, Edwin H. Sutherland. It states that those who come in contact with others involved criminal activity learn and replicate those attitudes. Subsequently, many who commit crimes have a tendency to commit more or have what is called a “criminal career” (Maloku).</a:t>
            </a:r>
            <a:endParaRPr sz="1550">
              <a:latin typeface="Georgia"/>
              <a:ea typeface="Georgia"/>
              <a:cs typeface="Georgia"/>
              <a:sym typeface="Georgia"/>
            </a:endParaRPr>
          </a:p>
          <a:p>
            <a:pPr indent="-327025" lvl="0" marL="457200" rtl="0" algn="l">
              <a:lnSpc>
                <a:spcPct val="115000"/>
              </a:lnSpc>
              <a:spcBef>
                <a:spcPts val="0"/>
              </a:spcBef>
              <a:spcAft>
                <a:spcPts val="0"/>
              </a:spcAft>
              <a:buSzPts val="1550"/>
              <a:buFont typeface="Georgia"/>
              <a:buChar char="•"/>
            </a:pPr>
            <a:r>
              <a:rPr lang="en-US" sz="1550">
                <a:latin typeface="Georgia"/>
                <a:ea typeface="Georgia"/>
                <a:cs typeface="Georgia"/>
                <a:sym typeface="Georgia"/>
              </a:rPr>
              <a:t>To reduce recidivism while treating underlying mental disorders, programs have been implemented such as Drug Courts, Mental Health Courts, and Veterans Courts. (Mental Health America)</a:t>
            </a:r>
            <a:endParaRPr sz="1550">
              <a:latin typeface="Georgia"/>
              <a:ea typeface="Georgia"/>
              <a:cs typeface="Georgia"/>
              <a:sym typeface="Georgia"/>
            </a:endParaRPr>
          </a:p>
          <a:p>
            <a:pPr indent="0" lvl="0" marL="0" rtl="0" algn="l">
              <a:lnSpc>
                <a:spcPct val="115000"/>
              </a:lnSpc>
              <a:spcBef>
                <a:spcPts val="1600"/>
              </a:spcBef>
              <a:spcAft>
                <a:spcPts val="0"/>
              </a:spcAft>
              <a:buNone/>
            </a:pPr>
            <a:r>
              <a:rPr b="1" lang="en-US" sz="1550">
                <a:latin typeface="Georgia"/>
                <a:ea typeface="Georgia"/>
                <a:cs typeface="Georgia"/>
                <a:sym typeface="Georgia"/>
              </a:rPr>
              <a:t>Social </a:t>
            </a:r>
            <a:endParaRPr b="1" sz="1550">
              <a:latin typeface="Georgia"/>
              <a:ea typeface="Georgia"/>
              <a:cs typeface="Georgia"/>
              <a:sym typeface="Georgia"/>
            </a:endParaRPr>
          </a:p>
          <a:p>
            <a:pPr indent="-327025" lvl="0" marL="457200" rtl="0" algn="l">
              <a:lnSpc>
                <a:spcPct val="115000"/>
              </a:lnSpc>
              <a:spcBef>
                <a:spcPts val="1600"/>
              </a:spcBef>
              <a:spcAft>
                <a:spcPts val="0"/>
              </a:spcAft>
              <a:buSzPts val="1550"/>
              <a:buFont typeface="Georgia"/>
              <a:buChar char="•"/>
            </a:pPr>
            <a:r>
              <a:rPr lang="en-US" sz="1550">
                <a:latin typeface="Georgia"/>
                <a:ea typeface="Georgia"/>
                <a:cs typeface="Georgia"/>
                <a:sym typeface="Georgia"/>
              </a:rPr>
              <a:t>Prison environments have high levels of overcrowding and routine exposure to violence, leading to further negative effects (Penal Reform International).</a:t>
            </a:r>
            <a:endParaRPr sz="1550">
              <a:latin typeface="Georgia"/>
              <a:ea typeface="Georgia"/>
              <a:cs typeface="Georgia"/>
              <a:sym typeface="Georgia"/>
            </a:endParaRPr>
          </a:p>
          <a:p>
            <a:pPr indent="-327025" lvl="0" marL="457200" rtl="0" algn="l">
              <a:lnSpc>
                <a:spcPct val="115000"/>
              </a:lnSpc>
              <a:spcBef>
                <a:spcPts val="0"/>
              </a:spcBef>
              <a:spcAft>
                <a:spcPts val="0"/>
              </a:spcAft>
              <a:buSzPts val="1550"/>
              <a:buFont typeface="Georgia"/>
              <a:buChar char="•"/>
            </a:pPr>
            <a:r>
              <a:rPr lang="en-US" sz="1550">
                <a:latin typeface="Georgia"/>
                <a:ea typeface="Georgia"/>
                <a:cs typeface="Georgia"/>
                <a:sym typeface="Georgia"/>
              </a:rPr>
              <a:t>Loneliness and social isolation have higher risks of health issues such as depression and cognitive decline (National Institute of Health)</a:t>
            </a:r>
            <a:endParaRPr sz="1550">
              <a:latin typeface="Georgia"/>
              <a:ea typeface="Georgia"/>
              <a:cs typeface="Georgia"/>
              <a:sym typeface="Georgia"/>
            </a:endParaRPr>
          </a:p>
          <a:p>
            <a:pPr indent="0" lvl="0" marL="0" rtl="0" algn="l">
              <a:lnSpc>
                <a:spcPct val="115000"/>
              </a:lnSpc>
              <a:spcBef>
                <a:spcPts val="1600"/>
              </a:spcBef>
              <a:spcAft>
                <a:spcPts val="0"/>
              </a:spcAft>
              <a:buNone/>
            </a:pPr>
            <a:r>
              <a:rPr b="1" lang="en-US" sz="1550">
                <a:latin typeface="Georgia"/>
                <a:ea typeface="Georgia"/>
                <a:cs typeface="Georgia"/>
                <a:sym typeface="Georgia"/>
              </a:rPr>
              <a:t>Race, Age, &amp; Crime</a:t>
            </a:r>
            <a:endParaRPr b="1" sz="1550">
              <a:latin typeface="Georgia"/>
              <a:ea typeface="Georgia"/>
              <a:cs typeface="Georgia"/>
              <a:sym typeface="Georgia"/>
            </a:endParaRPr>
          </a:p>
          <a:p>
            <a:pPr indent="-327025" lvl="0" marL="457200" rtl="0" algn="l">
              <a:lnSpc>
                <a:spcPct val="115000"/>
              </a:lnSpc>
              <a:spcBef>
                <a:spcPts val="1600"/>
              </a:spcBef>
              <a:spcAft>
                <a:spcPts val="0"/>
              </a:spcAft>
              <a:buSzPts val="1550"/>
              <a:buFont typeface="Georgia"/>
              <a:buChar char="•"/>
            </a:pPr>
            <a:r>
              <a:rPr lang="en-US" sz="1550">
                <a:latin typeface="Georgia"/>
                <a:ea typeface="Georgia"/>
                <a:cs typeface="Georgia"/>
                <a:sym typeface="Georgia"/>
              </a:rPr>
              <a:t>In both State and Federal prisons, studies convey a significant higher percentage of white male prisoners who display mental disorders compared to other races (U.S. Department of Justice).</a:t>
            </a:r>
            <a:endParaRPr sz="1550">
              <a:latin typeface="Georgia"/>
              <a:ea typeface="Georgia"/>
              <a:cs typeface="Georgia"/>
              <a:sym typeface="Georgia"/>
            </a:endParaRPr>
          </a:p>
          <a:p>
            <a:pPr indent="-327025" lvl="0" marL="457200" rtl="0" algn="l">
              <a:lnSpc>
                <a:spcPct val="115000"/>
              </a:lnSpc>
              <a:spcBef>
                <a:spcPts val="0"/>
              </a:spcBef>
              <a:spcAft>
                <a:spcPts val="0"/>
              </a:spcAft>
              <a:buSzPts val="1550"/>
              <a:buFont typeface="Georgia"/>
              <a:buChar char="•"/>
            </a:pPr>
            <a:r>
              <a:rPr lang="en-US" sz="1550">
                <a:latin typeface="Georgia"/>
                <a:ea typeface="Georgia"/>
                <a:cs typeface="Georgia"/>
                <a:sym typeface="Georgia"/>
              </a:rPr>
              <a:t>Ages 18-44 demonstrated a higher concentration of mental disorders in State prisons. Compared to Federal prisons containing men 55+ years old with the higher concentration of mental disorders (U.S. Department of Justice).</a:t>
            </a:r>
            <a:endParaRPr sz="1550">
              <a:latin typeface="Georgia"/>
              <a:ea typeface="Georgia"/>
              <a:cs typeface="Georgia"/>
              <a:sym typeface="Georgia"/>
            </a:endParaRPr>
          </a:p>
          <a:p>
            <a:pPr indent="-327025" lvl="0" marL="457200" rtl="0" algn="l">
              <a:lnSpc>
                <a:spcPct val="115000"/>
              </a:lnSpc>
              <a:spcBef>
                <a:spcPts val="0"/>
              </a:spcBef>
              <a:spcAft>
                <a:spcPts val="0"/>
              </a:spcAft>
              <a:buSzPts val="1550"/>
              <a:buFont typeface="Georgia"/>
              <a:buChar char="•"/>
            </a:pPr>
            <a:r>
              <a:rPr lang="en-US" sz="1550">
                <a:latin typeface="Georgia"/>
                <a:ea typeface="Georgia"/>
                <a:cs typeface="Georgia"/>
                <a:sym typeface="Georgia"/>
              </a:rPr>
              <a:t>Those who are clinically depressed are three times more likely to commit violent crimes such as robbery, sexual offences and assault (Kelland).</a:t>
            </a:r>
            <a:endParaRPr sz="1550">
              <a:latin typeface="Georgia"/>
              <a:ea typeface="Georgia"/>
              <a:cs typeface="Georgia"/>
              <a:sym typeface="Georgia"/>
            </a:endParaRPr>
          </a:p>
          <a:p>
            <a:pPr indent="0" lvl="0" marL="0" rtl="0" algn="l">
              <a:lnSpc>
                <a:spcPct val="115000"/>
              </a:lnSpc>
              <a:spcBef>
                <a:spcPts val="1600"/>
              </a:spcBef>
              <a:spcAft>
                <a:spcPts val="0"/>
              </a:spcAft>
              <a:buNone/>
            </a:pPr>
            <a:r>
              <a:t/>
            </a:r>
            <a:endParaRPr sz="1550">
              <a:latin typeface="Georgia"/>
              <a:ea typeface="Georgia"/>
              <a:cs typeface="Georgia"/>
              <a:sym typeface="Georgia"/>
            </a:endParaRPr>
          </a:p>
          <a:p>
            <a:pPr indent="0" lvl="0" marL="0" rtl="0" algn="l">
              <a:lnSpc>
                <a:spcPct val="115000"/>
              </a:lnSpc>
              <a:spcBef>
                <a:spcPts val="1600"/>
              </a:spcBef>
              <a:spcAft>
                <a:spcPts val="1600"/>
              </a:spcAft>
              <a:buNone/>
            </a:pPr>
            <a:r>
              <a:t/>
            </a:r>
            <a:endParaRPr sz="1550">
              <a:latin typeface="Georgia"/>
              <a:ea typeface="Georgia"/>
              <a:cs typeface="Georgia"/>
              <a:sym typeface="Georgia"/>
            </a:endParaRPr>
          </a:p>
        </p:txBody>
      </p:sp>
      <p:sp>
        <p:nvSpPr>
          <p:cNvPr id="38" name="Google Shape;38;p3"/>
          <p:cNvSpPr txBox="1"/>
          <p:nvPr>
            <p:ph idx="14" type="body"/>
          </p:nvPr>
        </p:nvSpPr>
        <p:spPr>
          <a:xfrm>
            <a:off x="14999960" y="12911575"/>
            <a:ext cx="6792600" cy="533400"/>
          </a:xfrm>
          <a:prstGeom prst="rect">
            <a:avLst/>
          </a:prstGeom>
          <a:solidFill>
            <a:srgbClr val="93C47D"/>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solidFill>
                  <a:schemeClr val="dk1"/>
                </a:solidFill>
                <a:latin typeface="Merriweather"/>
                <a:ea typeface="Merriweather"/>
                <a:cs typeface="Merriweather"/>
                <a:sym typeface="Merriweather"/>
              </a:rPr>
              <a:t>Conclusion</a:t>
            </a:r>
            <a:r>
              <a:rPr lang="en-US" sz="3000">
                <a:solidFill>
                  <a:schemeClr val="dk1"/>
                </a:solidFill>
                <a:latin typeface="Merriweather"/>
                <a:ea typeface="Merriweather"/>
                <a:cs typeface="Merriweather"/>
                <a:sym typeface="Merriweather"/>
              </a:rPr>
              <a:t> </a:t>
            </a:r>
            <a:endParaRPr i="0" sz="3000" u="none" cap="none" strike="noStrike">
              <a:solidFill>
                <a:schemeClr val="dk1"/>
              </a:solidFill>
              <a:latin typeface="Merriweather"/>
              <a:ea typeface="Merriweather"/>
              <a:cs typeface="Merriweather"/>
              <a:sym typeface="Merriweather"/>
            </a:endParaRPr>
          </a:p>
        </p:txBody>
      </p:sp>
      <p:sp>
        <p:nvSpPr>
          <p:cNvPr id="39" name="Google Shape;39;p3"/>
          <p:cNvSpPr txBox="1"/>
          <p:nvPr>
            <p:ph idx="15" type="body"/>
          </p:nvPr>
        </p:nvSpPr>
        <p:spPr>
          <a:xfrm>
            <a:off x="7738875" y="13662325"/>
            <a:ext cx="7065900" cy="3127800"/>
          </a:xfrm>
          <a:prstGeom prst="rect">
            <a:avLst/>
          </a:prstGeom>
          <a:noFill/>
          <a:ln>
            <a:noFill/>
          </a:ln>
        </p:spPr>
        <p:txBody>
          <a:bodyPr anchorCtr="0" anchor="t" bIns="39175" lIns="78350" spcFirstLastPara="1" rIns="78350" wrap="square" tIns="39175">
            <a:noAutofit/>
          </a:bodyPr>
          <a:lstStyle/>
          <a:p>
            <a:pPr indent="0" lvl="0" marL="0" marR="0" rtl="0" algn="l">
              <a:lnSpc>
                <a:spcPct val="115000"/>
              </a:lnSpc>
              <a:spcBef>
                <a:spcPts val="0"/>
              </a:spcBef>
              <a:spcAft>
                <a:spcPts val="0"/>
              </a:spcAft>
              <a:buClr>
                <a:schemeClr val="dk1"/>
              </a:buClr>
              <a:buSzPts val="1400"/>
              <a:buFont typeface="Arial"/>
              <a:buNone/>
            </a:pPr>
            <a:r>
              <a:rPr lang="en-US" sz="1550">
                <a:latin typeface="Georgia"/>
                <a:ea typeface="Georgia"/>
                <a:cs typeface="Georgia"/>
                <a:sym typeface="Georgia"/>
              </a:rPr>
              <a:t>To conduct my research on the long-term effects on mental health from incarceration in men, I employed the secondary </a:t>
            </a:r>
            <a:r>
              <a:rPr lang="en-US" sz="1550">
                <a:latin typeface="Georgia"/>
                <a:ea typeface="Georgia"/>
                <a:cs typeface="Georgia"/>
                <a:sym typeface="Georgia"/>
              </a:rPr>
              <a:t>research</a:t>
            </a:r>
            <a:r>
              <a:rPr lang="en-US" sz="1550">
                <a:latin typeface="Georgia"/>
                <a:ea typeface="Georgia"/>
                <a:cs typeface="Georgia"/>
                <a:sym typeface="Georgia"/>
              </a:rPr>
              <a:t> method, a literature review. During my research, I utilized Duke Library and Google Scholar to analyze primary and secondary sources for synthesis. I utilized the American Psychological Association (APA), the U.S. Department of Justice, and National Institute of Health (NIH).</a:t>
            </a:r>
            <a:endParaRPr i="0" sz="1550" u="none" cap="none" strike="noStrike">
              <a:solidFill>
                <a:schemeClr val="dk1"/>
              </a:solidFill>
              <a:latin typeface="Georgia"/>
              <a:ea typeface="Georgia"/>
              <a:cs typeface="Georgia"/>
              <a:sym typeface="Georgia"/>
            </a:endParaRPr>
          </a:p>
        </p:txBody>
      </p:sp>
      <p:sp>
        <p:nvSpPr>
          <p:cNvPr id="40" name="Google Shape;40;p3"/>
          <p:cNvSpPr txBox="1"/>
          <p:nvPr/>
        </p:nvSpPr>
        <p:spPr>
          <a:xfrm>
            <a:off x="348300" y="398700"/>
            <a:ext cx="21249000" cy="1185300"/>
          </a:xfrm>
          <a:prstGeom prst="rect">
            <a:avLst/>
          </a:prstGeom>
          <a:solidFill>
            <a:srgbClr val="93C47D"/>
          </a:solidFill>
          <a:ln cap="flat" cmpd="sng" w="9525">
            <a:solidFill>
              <a:srgbClr val="09306B"/>
            </a:solidFill>
            <a:prstDash val="solid"/>
            <a:round/>
            <a:headEnd len="sm" w="sm" type="none"/>
            <a:tailEnd len="sm" w="sm" type="none"/>
          </a:ln>
        </p:spPr>
        <p:txBody>
          <a:bodyPr anchorCtr="1" anchor="ctr" bIns="91425" lIns="91425" spcFirstLastPara="1" rIns="91425" wrap="square" tIns="91425">
            <a:spAutoFit/>
          </a:bodyPr>
          <a:lstStyle/>
          <a:p>
            <a:pPr indent="0" lvl="0" marL="0" rtl="0" algn="ctr">
              <a:spcBef>
                <a:spcPts val="0"/>
              </a:spcBef>
              <a:spcAft>
                <a:spcPts val="0"/>
              </a:spcAft>
              <a:buClr>
                <a:schemeClr val="lt1"/>
              </a:buClr>
              <a:buSzPts val="1400"/>
              <a:buFont typeface="Arial"/>
              <a:buNone/>
            </a:pPr>
            <a:r>
              <a:rPr b="1" lang="en-US" sz="3400">
                <a:solidFill>
                  <a:schemeClr val="dk1"/>
                </a:solidFill>
                <a:latin typeface="Georgia"/>
                <a:ea typeface="Georgia"/>
                <a:cs typeface="Georgia"/>
                <a:sym typeface="Georgia"/>
              </a:rPr>
              <a:t>  Men's Mental Health In The Prison System </a:t>
            </a:r>
            <a:endParaRPr b="1" sz="3400">
              <a:solidFill>
                <a:schemeClr val="dk1"/>
              </a:solidFill>
              <a:latin typeface="Georgia"/>
              <a:ea typeface="Georgia"/>
              <a:cs typeface="Georgia"/>
              <a:sym typeface="Georgia"/>
            </a:endParaRPr>
          </a:p>
          <a:p>
            <a:pPr indent="0" lvl="0" marL="0" rtl="0" algn="ctr">
              <a:spcBef>
                <a:spcPts val="0"/>
              </a:spcBef>
              <a:spcAft>
                <a:spcPts val="0"/>
              </a:spcAft>
              <a:buClr>
                <a:schemeClr val="lt1"/>
              </a:buClr>
              <a:buSzPts val="1400"/>
              <a:buFont typeface="Arial"/>
              <a:buNone/>
            </a:pPr>
            <a:r>
              <a:rPr lang="en-US" sz="3100">
                <a:solidFill>
                  <a:schemeClr val="dk1"/>
                </a:solidFill>
                <a:latin typeface="Georgia"/>
                <a:ea typeface="Georgia"/>
                <a:cs typeface="Georgia"/>
                <a:sym typeface="Georgia"/>
              </a:rPr>
              <a:t>Jaiden Uludong | Northern High School</a:t>
            </a:r>
            <a:endParaRPr sz="3000">
              <a:latin typeface="Georgia"/>
              <a:ea typeface="Georgia"/>
              <a:cs typeface="Georgia"/>
              <a:sym typeface="Georgia"/>
            </a:endParaRPr>
          </a:p>
        </p:txBody>
      </p:sp>
      <p:sp>
        <p:nvSpPr>
          <p:cNvPr id="41" name="Google Shape;41;p3"/>
          <p:cNvSpPr/>
          <p:nvPr>
            <p:ph idx="18" type="chart"/>
          </p:nvPr>
        </p:nvSpPr>
        <p:spPr>
          <a:xfrm>
            <a:off x="310750" y="6379858"/>
            <a:ext cx="6867900" cy="20895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280"/>
              </a:spcBef>
              <a:spcAft>
                <a:spcPts val="0"/>
              </a:spcAft>
              <a:buClr>
                <a:schemeClr val="dk1"/>
              </a:buClr>
              <a:buSzPts val="1400"/>
              <a:buFont typeface="Arial"/>
              <a:buNone/>
            </a:pPr>
            <a:r>
              <a:rPr b="1" lang="en-US" sz="1550">
                <a:latin typeface="Georgia"/>
                <a:ea typeface="Georgia"/>
                <a:cs typeface="Georgia"/>
                <a:sym typeface="Georgia"/>
              </a:rPr>
              <a:t>Research Question: What are the long-term effects of incarcerati</a:t>
            </a:r>
            <a:r>
              <a:rPr b="1" lang="en-US" sz="1550">
                <a:latin typeface="Georgia"/>
                <a:ea typeface="Georgia"/>
                <a:cs typeface="Georgia"/>
                <a:sym typeface="Georgia"/>
              </a:rPr>
              <a:t>on on mental health in men, and how can they be treated? </a:t>
            </a:r>
            <a:endParaRPr b="1" sz="1550">
              <a:latin typeface="Georgia"/>
              <a:ea typeface="Georgia"/>
              <a:cs typeface="Georgia"/>
              <a:sym typeface="Georgia"/>
            </a:endParaRPr>
          </a:p>
          <a:p>
            <a:pPr indent="0" lvl="0" marL="0" marR="0" rtl="0" algn="l">
              <a:lnSpc>
                <a:spcPct val="115000"/>
              </a:lnSpc>
              <a:spcBef>
                <a:spcPts val="280"/>
              </a:spcBef>
              <a:spcAft>
                <a:spcPts val="0"/>
              </a:spcAft>
              <a:buClr>
                <a:schemeClr val="dk1"/>
              </a:buClr>
              <a:buSzPts val="1400"/>
              <a:buFont typeface="Arial"/>
              <a:buNone/>
            </a:pPr>
            <a:r>
              <a:rPr b="1" lang="en-US" sz="1550">
                <a:latin typeface="Georgia"/>
                <a:ea typeface="Georgia"/>
                <a:cs typeface="Georgia"/>
                <a:sym typeface="Georgia"/>
              </a:rPr>
              <a:t>Thesis: Men who have been incarcerated are more likely to display psychological disorders such as depression and bipolar disorder (BPD).The transition of these men from prison back to community requires effective healthcare as the most fitted solution. </a:t>
            </a:r>
            <a:endParaRPr b="1" sz="1550">
              <a:latin typeface="Georgia"/>
              <a:ea typeface="Georgia"/>
              <a:cs typeface="Georgia"/>
              <a:sym typeface="Georgia"/>
            </a:endParaRPr>
          </a:p>
          <a:p>
            <a:pPr indent="0" lvl="0" marL="0" rtl="0" algn="l">
              <a:lnSpc>
                <a:spcPct val="115000"/>
              </a:lnSpc>
              <a:spcBef>
                <a:spcPts val="280"/>
              </a:spcBef>
              <a:spcAft>
                <a:spcPts val="0"/>
              </a:spcAft>
              <a:buClr>
                <a:schemeClr val="dk1"/>
              </a:buClr>
              <a:buSzPts val="1100"/>
              <a:buFont typeface="Arial"/>
              <a:buNone/>
            </a:pPr>
            <a:r>
              <a:t/>
            </a:r>
            <a:endParaRPr b="1" sz="1550">
              <a:latin typeface="Georgia"/>
              <a:ea typeface="Georgia"/>
              <a:cs typeface="Georgia"/>
              <a:sym typeface="Georgia"/>
            </a:endParaRPr>
          </a:p>
          <a:p>
            <a:pPr indent="0" lvl="0" marL="0" marR="0" rtl="0" algn="l">
              <a:lnSpc>
                <a:spcPct val="115000"/>
              </a:lnSpc>
              <a:spcBef>
                <a:spcPts val="280"/>
              </a:spcBef>
              <a:spcAft>
                <a:spcPts val="0"/>
              </a:spcAft>
              <a:buClr>
                <a:schemeClr val="dk1"/>
              </a:buClr>
              <a:buSzPts val="1400"/>
              <a:buFont typeface="Arial"/>
              <a:buNone/>
            </a:pPr>
            <a:r>
              <a:t/>
            </a:r>
            <a:endParaRPr b="1" sz="1550">
              <a:latin typeface="Georgia"/>
              <a:ea typeface="Georgia"/>
              <a:cs typeface="Georgia"/>
              <a:sym typeface="Georgia"/>
            </a:endParaRPr>
          </a:p>
        </p:txBody>
      </p:sp>
      <p:pic>
        <p:nvPicPr>
          <p:cNvPr id="42" name="Google Shape;42;p3" title="Chart"/>
          <p:cNvPicPr preferRelativeResize="0"/>
          <p:nvPr/>
        </p:nvPicPr>
        <p:blipFill>
          <a:blip r:embed="rId3">
            <a:alphaModFix/>
          </a:blip>
          <a:stretch>
            <a:fillRect/>
          </a:stretch>
        </p:blipFill>
        <p:spPr>
          <a:xfrm>
            <a:off x="7918538" y="8345813"/>
            <a:ext cx="6395600" cy="3421490"/>
          </a:xfrm>
          <a:prstGeom prst="rect">
            <a:avLst/>
          </a:prstGeom>
          <a:noFill/>
          <a:ln>
            <a:noFill/>
          </a:ln>
        </p:spPr>
      </p:pic>
      <p:pic>
        <p:nvPicPr>
          <p:cNvPr id="43" name="Google Shape;43;p3" title="Chart"/>
          <p:cNvPicPr preferRelativeResize="0"/>
          <p:nvPr/>
        </p:nvPicPr>
        <p:blipFill>
          <a:blip r:embed="rId4">
            <a:alphaModFix/>
          </a:blip>
          <a:stretch>
            <a:fillRect/>
          </a:stretch>
        </p:blipFill>
        <p:spPr>
          <a:xfrm>
            <a:off x="8236349" y="3663988"/>
            <a:ext cx="6268449" cy="3127805"/>
          </a:xfrm>
          <a:prstGeom prst="rect">
            <a:avLst/>
          </a:prstGeom>
          <a:noFill/>
          <a:ln>
            <a:noFill/>
          </a:ln>
        </p:spPr>
      </p:pic>
      <p:sp>
        <p:nvSpPr>
          <p:cNvPr id="44" name="Google Shape;44;p3"/>
          <p:cNvSpPr txBox="1"/>
          <p:nvPr/>
        </p:nvSpPr>
        <p:spPr>
          <a:xfrm>
            <a:off x="8759813" y="2923938"/>
            <a:ext cx="5221500" cy="533400"/>
          </a:xfrm>
          <a:prstGeom prst="rect">
            <a:avLst/>
          </a:prstGeom>
          <a:noFill/>
          <a:ln>
            <a:noFill/>
          </a:ln>
        </p:spPr>
        <p:txBody>
          <a:bodyPr anchorCtr="0" anchor="t" bIns="91425" lIns="91425" spcFirstLastPara="1" rIns="91425" wrap="square" tIns="91425">
            <a:noAutofit/>
          </a:bodyPr>
          <a:lstStyle/>
          <a:p>
            <a:pPr indent="0" lvl="0" marL="0" rtl="0" algn="ctr">
              <a:spcBef>
                <a:spcPts val="280"/>
              </a:spcBef>
              <a:spcAft>
                <a:spcPts val="0"/>
              </a:spcAft>
              <a:buClr>
                <a:schemeClr val="dk1"/>
              </a:buClr>
              <a:buSzPts val="1400"/>
              <a:buFont typeface="Arial"/>
              <a:buNone/>
            </a:pPr>
            <a:r>
              <a:rPr b="1" lang="en-US" sz="2200">
                <a:solidFill>
                  <a:schemeClr val="dk1"/>
                </a:solidFill>
                <a:latin typeface="Georgia"/>
                <a:ea typeface="Georgia"/>
                <a:cs typeface="Georgia"/>
                <a:sym typeface="Georgia"/>
              </a:rPr>
              <a:t>Mental Disorders vs. 1,159,100 Male State Prisoners</a:t>
            </a:r>
            <a:endParaRPr sz="2200">
              <a:latin typeface="Georgia"/>
              <a:ea typeface="Georgia"/>
              <a:cs typeface="Georgia"/>
              <a:sym typeface="Georgia"/>
            </a:endParaRPr>
          </a:p>
        </p:txBody>
      </p:sp>
      <p:sp>
        <p:nvSpPr>
          <p:cNvPr id="45" name="Google Shape;45;p3"/>
          <p:cNvSpPr txBox="1"/>
          <p:nvPr/>
        </p:nvSpPr>
        <p:spPr>
          <a:xfrm>
            <a:off x="8759813" y="7498450"/>
            <a:ext cx="5221500" cy="533400"/>
          </a:xfrm>
          <a:prstGeom prst="rect">
            <a:avLst/>
          </a:prstGeom>
          <a:noFill/>
          <a:ln>
            <a:noFill/>
          </a:ln>
        </p:spPr>
        <p:txBody>
          <a:bodyPr anchorCtr="0" anchor="t" bIns="91425" lIns="91425" spcFirstLastPara="1" rIns="91425" wrap="square" tIns="91425">
            <a:noAutofit/>
          </a:bodyPr>
          <a:lstStyle/>
          <a:p>
            <a:pPr indent="0" lvl="0" marL="0" rtl="0" algn="ctr">
              <a:spcBef>
                <a:spcPts val="280"/>
              </a:spcBef>
              <a:spcAft>
                <a:spcPts val="0"/>
              </a:spcAft>
              <a:buClr>
                <a:schemeClr val="dk1"/>
              </a:buClr>
              <a:buSzPts val="1100"/>
              <a:buFont typeface="Arial"/>
              <a:buNone/>
            </a:pPr>
            <a:r>
              <a:rPr b="1" lang="en-US" sz="2200">
                <a:solidFill>
                  <a:schemeClr val="dk1"/>
                </a:solidFill>
                <a:latin typeface="Georgia"/>
                <a:ea typeface="Georgia"/>
                <a:cs typeface="Georgia"/>
                <a:sym typeface="Georgia"/>
              </a:rPr>
              <a:t>Mental Disorders vs. 162,700 Male Federal Prisoners</a:t>
            </a:r>
            <a:endParaRPr sz="2200">
              <a:solidFill>
                <a:schemeClr val="dk1"/>
              </a:solidFill>
              <a:latin typeface="Georgia"/>
              <a:ea typeface="Georgia"/>
              <a:cs typeface="Georgia"/>
              <a:sym typeface="Georgia"/>
            </a:endParaRPr>
          </a:p>
          <a:p>
            <a:pPr indent="0" lvl="0" marL="0" rtl="0" algn="l">
              <a:spcBef>
                <a:spcPts val="0"/>
              </a:spcBef>
              <a:spcAft>
                <a:spcPts val="0"/>
              </a:spcAft>
              <a:buNone/>
            </a:pPr>
            <a:r>
              <a:t/>
            </a:r>
            <a:endParaRPr/>
          </a:p>
        </p:txBody>
      </p:sp>
      <p:sp>
        <p:nvSpPr>
          <p:cNvPr id="46" name="Google Shape;46;p3"/>
          <p:cNvSpPr txBox="1"/>
          <p:nvPr>
            <p:ph idx="7" type="body"/>
          </p:nvPr>
        </p:nvSpPr>
        <p:spPr>
          <a:xfrm>
            <a:off x="7619428" y="2087400"/>
            <a:ext cx="6792600" cy="533400"/>
          </a:xfrm>
          <a:prstGeom prst="rect">
            <a:avLst/>
          </a:prstGeom>
          <a:solidFill>
            <a:srgbClr val="93C47D"/>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solidFill>
                  <a:schemeClr val="dk1"/>
                </a:solidFill>
                <a:latin typeface="Georgia"/>
                <a:ea typeface="Georgia"/>
                <a:cs typeface="Georgia"/>
                <a:sym typeface="Georgia"/>
              </a:rPr>
              <a:t>Data</a:t>
            </a:r>
            <a:endParaRPr i="0" sz="3000" u="none" cap="none" strike="noStrike">
              <a:solidFill>
                <a:schemeClr val="dk1"/>
              </a:solidFill>
              <a:latin typeface="Georgia"/>
              <a:ea typeface="Georgia"/>
              <a:cs typeface="Georgia"/>
              <a:sym typeface="Georgia"/>
            </a:endParaRPr>
          </a:p>
        </p:txBody>
      </p:sp>
      <p:sp>
        <p:nvSpPr>
          <p:cNvPr id="47" name="Google Shape;47;p3"/>
          <p:cNvSpPr txBox="1"/>
          <p:nvPr/>
        </p:nvSpPr>
        <p:spPr>
          <a:xfrm>
            <a:off x="95250" y="15175975"/>
            <a:ext cx="6792600" cy="1613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US" sz="1650" u="sng">
                <a:latin typeface="Georgia"/>
                <a:ea typeface="Georgia"/>
                <a:cs typeface="Georgia"/>
                <a:sym typeface="Georgia"/>
              </a:rPr>
              <a:t>Key Terms</a:t>
            </a:r>
            <a:endParaRPr sz="1650">
              <a:latin typeface="Georgia"/>
              <a:ea typeface="Georgia"/>
              <a:cs typeface="Georgia"/>
              <a:sym typeface="Georgia"/>
            </a:endParaRPr>
          </a:p>
          <a:p>
            <a:pPr indent="-333375" lvl="0" marL="457200" rtl="0" algn="l">
              <a:lnSpc>
                <a:spcPct val="115000"/>
              </a:lnSpc>
              <a:spcBef>
                <a:spcPts val="0"/>
              </a:spcBef>
              <a:spcAft>
                <a:spcPts val="0"/>
              </a:spcAft>
              <a:buSzPts val="1650"/>
              <a:buFont typeface="Georgia"/>
              <a:buChar char="○"/>
            </a:pPr>
            <a:r>
              <a:rPr lang="en-US" sz="1650" u="sng">
                <a:latin typeface="Georgia"/>
                <a:ea typeface="Georgia"/>
                <a:cs typeface="Georgia"/>
                <a:sym typeface="Georgia"/>
              </a:rPr>
              <a:t>recidivism:</a:t>
            </a:r>
            <a:r>
              <a:rPr lang="en-US" sz="1650">
                <a:latin typeface="Georgia"/>
                <a:ea typeface="Georgia"/>
                <a:cs typeface="Georgia"/>
                <a:sym typeface="Georgia"/>
              </a:rPr>
              <a:t> The tendency to repeat a crime. (Dictionary.com)</a:t>
            </a:r>
            <a:endParaRPr sz="1650">
              <a:latin typeface="Georgia"/>
              <a:ea typeface="Georgia"/>
              <a:cs typeface="Georgia"/>
              <a:sym typeface="Georgia"/>
            </a:endParaRPr>
          </a:p>
          <a:p>
            <a:pPr indent="-333375" lvl="0" marL="457200" rtl="0" algn="l">
              <a:lnSpc>
                <a:spcPct val="115000"/>
              </a:lnSpc>
              <a:spcBef>
                <a:spcPts val="0"/>
              </a:spcBef>
              <a:spcAft>
                <a:spcPts val="0"/>
              </a:spcAft>
              <a:buSzPts val="1650"/>
              <a:buFont typeface="Georgia"/>
              <a:buChar char="○"/>
            </a:pPr>
            <a:r>
              <a:rPr lang="en-US" sz="1650" u="sng">
                <a:latin typeface="Georgia"/>
                <a:ea typeface="Georgia"/>
                <a:cs typeface="Georgia"/>
                <a:sym typeface="Georgia"/>
              </a:rPr>
              <a:t>Mental Health Courts:</a:t>
            </a:r>
            <a:r>
              <a:rPr lang="en-US" sz="1650">
                <a:latin typeface="Georgia"/>
                <a:ea typeface="Georgia"/>
                <a:cs typeface="Georgia"/>
                <a:sym typeface="Georgia"/>
              </a:rPr>
              <a:t>  A program for those with mental disorders that acts as a alternative to the traditional judicial system. (APA)</a:t>
            </a:r>
            <a:endParaRPr sz="1650">
              <a:latin typeface="Georgia"/>
              <a:ea typeface="Georgia"/>
              <a:cs typeface="Georgia"/>
              <a:sym typeface="Georgia"/>
            </a:endParaRPr>
          </a:p>
          <a:p>
            <a:pPr indent="0" lvl="0" marL="914400" rtl="0" algn="l">
              <a:lnSpc>
                <a:spcPct val="115000"/>
              </a:lnSpc>
              <a:spcBef>
                <a:spcPts val="0"/>
              </a:spcBef>
              <a:spcAft>
                <a:spcPts val="0"/>
              </a:spcAft>
              <a:buNone/>
            </a:pPr>
            <a:r>
              <a:t/>
            </a:r>
            <a:endParaRPr sz="1650">
              <a:latin typeface="Georgia"/>
              <a:ea typeface="Georgia"/>
              <a:cs typeface="Georgia"/>
              <a:sym typeface="Georgia"/>
            </a:endParaRPr>
          </a:p>
          <a:p>
            <a:pPr indent="0" lvl="0" marL="457200" rtl="0" algn="l">
              <a:lnSpc>
                <a:spcPct val="115000"/>
              </a:lnSpc>
              <a:spcBef>
                <a:spcPts val="0"/>
              </a:spcBef>
              <a:spcAft>
                <a:spcPts val="0"/>
              </a:spcAft>
              <a:buNone/>
            </a:pPr>
            <a:r>
              <a:t/>
            </a:r>
            <a:endParaRPr sz="1650">
              <a:latin typeface="Georgia"/>
              <a:ea typeface="Georgia"/>
              <a:cs typeface="Georgia"/>
              <a:sym typeface="Georgia"/>
            </a:endParaRPr>
          </a:p>
          <a:p>
            <a:pPr indent="0" lvl="0" marL="457200" rtl="0" algn="l">
              <a:lnSpc>
                <a:spcPct val="115000"/>
              </a:lnSpc>
              <a:spcBef>
                <a:spcPts val="0"/>
              </a:spcBef>
              <a:spcAft>
                <a:spcPts val="0"/>
              </a:spcAft>
              <a:buNone/>
            </a:pPr>
            <a:r>
              <a:t/>
            </a:r>
            <a:endParaRPr sz="1650">
              <a:latin typeface="Georgia"/>
              <a:ea typeface="Georgia"/>
              <a:cs typeface="Georgia"/>
              <a:sym typeface="Georgia"/>
            </a:endParaRPr>
          </a:p>
          <a:p>
            <a:pPr indent="0" lvl="0" marL="457200" rtl="0" algn="l">
              <a:lnSpc>
                <a:spcPct val="115000"/>
              </a:lnSpc>
              <a:spcBef>
                <a:spcPts val="0"/>
              </a:spcBef>
              <a:spcAft>
                <a:spcPts val="0"/>
              </a:spcAft>
              <a:buNone/>
            </a:pPr>
            <a:r>
              <a:t/>
            </a:r>
            <a:endParaRPr sz="1650">
              <a:latin typeface="Georgia"/>
              <a:ea typeface="Georgia"/>
              <a:cs typeface="Georgia"/>
              <a:sym typeface="Georgia"/>
            </a:endParaRPr>
          </a:p>
          <a:p>
            <a:pPr indent="0" lvl="0" marL="457200" rtl="0" algn="l">
              <a:lnSpc>
                <a:spcPct val="115000"/>
              </a:lnSpc>
              <a:spcBef>
                <a:spcPts val="0"/>
              </a:spcBef>
              <a:spcAft>
                <a:spcPts val="0"/>
              </a:spcAft>
              <a:buNone/>
            </a:pPr>
            <a:r>
              <a:t/>
            </a:r>
            <a:endParaRPr i="1" sz="1650">
              <a:latin typeface="Georgia"/>
              <a:ea typeface="Georgia"/>
              <a:cs typeface="Georgia"/>
              <a:sym typeface="Georgia"/>
            </a:endParaRPr>
          </a:p>
          <a:p>
            <a:pPr indent="0" lvl="0" marL="0" rtl="0" algn="l">
              <a:lnSpc>
                <a:spcPct val="115000"/>
              </a:lnSpc>
              <a:spcBef>
                <a:spcPts val="0"/>
              </a:spcBef>
              <a:spcAft>
                <a:spcPts val="0"/>
              </a:spcAft>
              <a:buClr>
                <a:schemeClr val="dk1"/>
              </a:buClr>
              <a:buSzPts val="1100"/>
              <a:buFont typeface="Arial"/>
              <a:buNone/>
            </a:pPr>
            <a:r>
              <a:t/>
            </a:r>
            <a:endParaRPr sz="1650">
              <a:latin typeface="Georgia"/>
              <a:ea typeface="Georgia"/>
              <a:cs typeface="Georgia"/>
              <a:sym typeface="Georgia"/>
            </a:endParaRPr>
          </a:p>
          <a:p>
            <a:pPr indent="0" lvl="0" marL="0" rtl="0" algn="l">
              <a:lnSpc>
                <a:spcPct val="115000"/>
              </a:lnSpc>
              <a:spcBef>
                <a:spcPts val="0"/>
              </a:spcBef>
              <a:spcAft>
                <a:spcPts val="0"/>
              </a:spcAft>
              <a:buNone/>
            </a:pPr>
            <a:r>
              <a:t/>
            </a:r>
            <a:endParaRPr sz="1650">
              <a:latin typeface="Georgia"/>
              <a:ea typeface="Georgia"/>
              <a:cs typeface="Georgia"/>
              <a:sym typeface="Georgia"/>
            </a:endParaRPr>
          </a:p>
        </p:txBody>
      </p:sp>
      <p:sp>
        <p:nvSpPr>
          <p:cNvPr id="48" name="Google Shape;48;p3"/>
          <p:cNvSpPr txBox="1"/>
          <p:nvPr/>
        </p:nvSpPr>
        <p:spPr>
          <a:xfrm>
            <a:off x="10174925" y="11529163"/>
            <a:ext cx="2782800" cy="803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US" sz="1450">
                <a:latin typeface="Georgia"/>
                <a:ea typeface="Georgia"/>
                <a:cs typeface="Georgia"/>
                <a:sym typeface="Georgia"/>
              </a:rPr>
              <a:t>U.S. Department of Justice</a:t>
            </a:r>
            <a:endParaRPr b="1" sz="1450">
              <a:latin typeface="Georgia"/>
              <a:ea typeface="Georgia"/>
              <a:cs typeface="Georgia"/>
              <a:sym typeface="Georgia"/>
            </a:endParaRPr>
          </a:p>
          <a:p>
            <a:pPr indent="0" lvl="0" marL="0" rtl="0" algn="l">
              <a:spcBef>
                <a:spcPts val="0"/>
              </a:spcBef>
              <a:spcAft>
                <a:spcPts val="0"/>
              </a:spcAft>
              <a:buClr>
                <a:schemeClr val="dk1"/>
              </a:buClr>
              <a:buSzPts val="1100"/>
              <a:buFont typeface="Arial"/>
              <a:buNone/>
            </a:pPr>
            <a:r>
              <a:rPr b="1" lang="en-US" sz="1450">
                <a:latin typeface="Georgia"/>
                <a:ea typeface="Georgia"/>
                <a:cs typeface="Georgia"/>
                <a:sym typeface="Georgia"/>
              </a:rPr>
              <a:t>Office of Justice </a:t>
            </a:r>
            <a:r>
              <a:rPr b="1" lang="en-US" sz="1450">
                <a:latin typeface="Georgia"/>
                <a:ea typeface="Georgia"/>
                <a:cs typeface="Georgia"/>
                <a:sym typeface="Georgia"/>
              </a:rPr>
              <a:t>Programs</a:t>
            </a:r>
            <a:endParaRPr b="1" sz="1450">
              <a:latin typeface="Georgia"/>
              <a:ea typeface="Georgia"/>
              <a:cs typeface="Georgia"/>
              <a:sym typeface="Georgia"/>
            </a:endParaRPr>
          </a:p>
          <a:p>
            <a:pPr indent="0" lvl="0" marL="0" rtl="0" algn="l">
              <a:spcBef>
                <a:spcPts val="0"/>
              </a:spcBef>
              <a:spcAft>
                <a:spcPts val="0"/>
              </a:spcAft>
              <a:buNone/>
            </a:pPr>
            <a:r>
              <a:rPr b="1" lang="en-US" sz="1450">
                <a:latin typeface="Georgia"/>
                <a:ea typeface="Georgia"/>
                <a:cs typeface="Georgia"/>
                <a:sym typeface="Georgia"/>
              </a:rPr>
              <a:t>Bureau of Justice Statistics</a:t>
            </a:r>
            <a:endParaRPr b="1" sz="1450">
              <a:latin typeface="Georgia"/>
              <a:ea typeface="Georgia"/>
              <a:cs typeface="Georgia"/>
              <a:sym typeface="Georgia"/>
            </a:endParaRPr>
          </a:p>
        </p:txBody>
      </p:sp>
      <p:sp>
        <p:nvSpPr>
          <p:cNvPr id="49" name="Google Shape;49;p3"/>
          <p:cNvSpPr txBox="1"/>
          <p:nvPr/>
        </p:nvSpPr>
        <p:spPr>
          <a:xfrm>
            <a:off x="9894000" y="6506375"/>
            <a:ext cx="3669900" cy="803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US" sz="1450">
                <a:latin typeface="Georgia"/>
                <a:ea typeface="Georgia"/>
                <a:cs typeface="Georgia"/>
                <a:sym typeface="Georgia"/>
              </a:rPr>
              <a:t>U.S. Department of Justice</a:t>
            </a:r>
            <a:endParaRPr b="1" sz="1450">
              <a:latin typeface="Georgia"/>
              <a:ea typeface="Georgia"/>
              <a:cs typeface="Georgia"/>
              <a:sym typeface="Georgia"/>
            </a:endParaRPr>
          </a:p>
          <a:p>
            <a:pPr indent="0" lvl="0" marL="0" rtl="0" algn="l">
              <a:spcBef>
                <a:spcPts val="0"/>
              </a:spcBef>
              <a:spcAft>
                <a:spcPts val="0"/>
              </a:spcAft>
              <a:buClr>
                <a:schemeClr val="dk1"/>
              </a:buClr>
              <a:buSzPts val="1100"/>
              <a:buFont typeface="Arial"/>
              <a:buNone/>
            </a:pPr>
            <a:r>
              <a:rPr b="1" lang="en-US" sz="1450">
                <a:latin typeface="Georgia"/>
                <a:ea typeface="Georgia"/>
                <a:cs typeface="Georgia"/>
                <a:sym typeface="Georgia"/>
              </a:rPr>
              <a:t>Office of Justice Programs</a:t>
            </a:r>
            <a:endParaRPr b="1" sz="1450">
              <a:latin typeface="Georgia"/>
              <a:ea typeface="Georgia"/>
              <a:cs typeface="Georgia"/>
              <a:sym typeface="Georgia"/>
            </a:endParaRPr>
          </a:p>
          <a:p>
            <a:pPr indent="0" lvl="0" marL="0" rtl="0" algn="l">
              <a:spcBef>
                <a:spcPts val="0"/>
              </a:spcBef>
              <a:spcAft>
                <a:spcPts val="0"/>
              </a:spcAft>
              <a:buClr>
                <a:schemeClr val="dk1"/>
              </a:buClr>
              <a:buSzPts val="1100"/>
              <a:buFont typeface="Arial"/>
              <a:buNone/>
            </a:pPr>
            <a:r>
              <a:rPr b="1" lang="en-US" sz="1450">
                <a:latin typeface="Georgia"/>
                <a:ea typeface="Georgia"/>
                <a:cs typeface="Georgia"/>
                <a:sym typeface="Georgia"/>
              </a:rPr>
              <a:t>Bureau of Justice Statistics</a:t>
            </a:r>
            <a:endParaRPr b="1" sz="1450">
              <a:latin typeface="Georgia"/>
              <a:ea typeface="Georgia"/>
              <a:cs typeface="Georgia"/>
              <a:sym typeface="Georgia"/>
            </a:endParaRPr>
          </a:p>
          <a:p>
            <a:pPr indent="0" lvl="0" marL="0" rtl="0" algn="l">
              <a:spcBef>
                <a:spcPts val="0"/>
              </a:spcBef>
              <a:spcAft>
                <a:spcPts val="0"/>
              </a:spcAft>
              <a:buClr>
                <a:schemeClr val="dk1"/>
              </a:buClr>
              <a:buSzPts val="1100"/>
              <a:buFont typeface="Arial"/>
              <a:buNone/>
            </a:pPr>
            <a:r>
              <a:t/>
            </a:r>
            <a:endParaRPr sz="1450"/>
          </a:p>
          <a:p>
            <a:pPr indent="0" lvl="0" marL="0" rtl="0" algn="l">
              <a:spcBef>
                <a:spcPts val="0"/>
              </a:spcBef>
              <a:spcAft>
                <a:spcPts val="0"/>
              </a:spcAft>
              <a:buNone/>
            </a:pPr>
            <a:r>
              <a:t/>
            </a:r>
            <a:endParaRPr sz="1450"/>
          </a:p>
        </p:txBody>
      </p:sp>
      <p:pic>
        <p:nvPicPr>
          <p:cNvPr id="50" name="Google Shape;50;p3"/>
          <p:cNvPicPr preferRelativeResize="0"/>
          <p:nvPr/>
        </p:nvPicPr>
        <p:blipFill>
          <a:blip r:embed="rId5">
            <a:alphaModFix/>
          </a:blip>
          <a:stretch>
            <a:fillRect/>
          </a:stretch>
        </p:blipFill>
        <p:spPr>
          <a:xfrm>
            <a:off x="20219650" y="495663"/>
            <a:ext cx="991375" cy="9913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