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3"/>
  </p:sldMasterIdLst>
  <p:notesMasterIdLst>
    <p:notesMasterId r:id="rId4"/>
  </p:notesMasterIdLst>
  <p:sldIdLst>
    <p:sldId id="256" r:id="rId5"/>
  </p:sldIdLst>
  <p:sldSz cy="16459200" cx="21945600"/>
  <p:notesSz cx="6858000" cy="9144000"/>
  <p:embeddedFontLst>
    <p:embeddedFont>
      <p:font typeface="Roboto"/>
      <p:regular r:id="rId6"/>
      <p:bold r:id="rId7"/>
      <p:italic r:id="rId8"/>
      <p:boldItalic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Roboto-boldItalic.fntdata"/><Relationship Id="rId5" Type="http://schemas.openxmlformats.org/officeDocument/2006/relationships/slide" Target="slides/slide1.xml"/><Relationship Id="rId6" Type="http://schemas.openxmlformats.org/officeDocument/2006/relationships/font" Target="fonts/Roboto-regular.fntdata"/><Relationship Id="rId7" Type="http://schemas.openxmlformats.org/officeDocument/2006/relationships/font" Target="fonts/Roboto-bold.fntdata"/><Relationship Id="rId8" Type="http://schemas.openxmlformats.org/officeDocument/2006/relationships/font" Target="fonts/Roboto-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rPr lang="en-US"/>
              <a:t>be ready to get asked about civil war or human rights and policies about women </a:t>
            </a:r>
            <a:endParaRPr/>
          </a:p>
          <a:p>
            <a:pPr indent="0" lvl="0" marL="0" rtl="0" algn="l">
              <a:lnSpc>
                <a:spcPct val="100000"/>
              </a:lnSpc>
              <a:spcBef>
                <a:spcPts val="0"/>
              </a:spcBef>
              <a:spcAft>
                <a:spcPts val="0"/>
              </a:spcAft>
              <a:buSzPts val="1400"/>
              <a:buNone/>
            </a:pPr>
            <a:r>
              <a:rPr lang="en-US"/>
              <a:t>citations </a:t>
            </a:r>
            <a:endParaRPr/>
          </a:p>
          <a:p>
            <a:pPr indent="0" lvl="0" marL="0" rtl="0" algn="l">
              <a:lnSpc>
                <a:spcPct val="100000"/>
              </a:lnSpc>
              <a:spcBef>
                <a:spcPts val="0"/>
              </a:spcBef>
              <a:spcAft>
                <a:spcPts val="0"/>
              </a:spcAft>
              <a:buSzPts val="1400"/>
              <a:buNone/>
            </a:pPr>
            <a:r>
              <a:rPr lang="en-US"/>
              <a:t>fix conclusion </a:t>
            </a:r>
            <a:endParaRPr/>
          </a:p>
          <a:p>
            <a:pPr indent="0" lvl="0" marL="0" rtl="0" algn="l">
              <a:lnSpc>
                <a:spcPct val="100000"/>
              </a:lnSpc>
              <a:spcBef>
                <a:spcPts val="0"/>
              </a:spcBef>
              <a:spcAft>
                <a:spcPts val="0"/>
              </a:spcAft>
              <a:buSzPts val="1400"/>
              <a:buNone/>
            </a:pPr>
            <a:r>
              <a:rPr lang="en-US"/>
              <a:t>develop methodology</a:t>
            </a:r>
            <a:endParaRPr/>
          </a:p>
          <a:p>
            <a:pPr indent="0" lvl="0" marL="0" rtl="0" algn="l">
              <a:lnSpc>
                <a:spcPct val="100000"/>
              </a:lnSpc>
              <a:spcBef>
                <a:spcPts val="0"/>
              </a:spcBef>
              <a:spcAft>
                <a:spcPts val="0"/>
              </a:spcAft>
              <a:buSzPts val="1400"/>
              <a:buNone/>
            </a:pPr>
            <a:r>
              <a:rPr lang="en-US"/>
              <a:t>the take away in the conclusion </a:t>
            </a:r>
            <a:endParaRPr/>
          </a:p>
          <a:p>
            <a:pPr indent="0" lvl="0" marL="0" rtl="0" algn="l">
              <a:lnSpc>
                <a:spcPct val="100000"/>
              </a:lnSpc>
              <a:spcBef>
                <a:spcPts val="0"/>
              </a:spcBef>
              <a:spcAft>
                <a:spcPts val="0"/>
              </a:spcAft>
              <a:buSzPts val="1400"/>
              <a:buNone/>
            </a:pPr>
            <a:r>
              <a:rPr lang="en-US"/>
              <a:t>and what to do </a:t>
            </a:r>
            <a:endParaRPr/>
          </a:p>
          <a:p>
            <a:pPr indent="0" lvl="0" marL="0" rtl="0" algn="l">
              <a:lnSpc>
                <a:spcPct val="100000"/>
              </a:lnSpc>
              <a:spcBef>
                <a:spcPts val="0"/>
              </a:spcBef>
              <a:spcAft>
                <a:spcPts val="0"/>
              </a:spcAft>
              <a:buSzPts val="1400"/>
              <a:buNone/>
            </a:pPr>
            <a:r>
              <a:rPr lang="en-US"/>
              <a:t>how to fix it </a:t>
            </a:r>
            <a:endParaRPr/>
          </a:p>
        </p:txBody>
      </p:sp>
      <p:sp>
        <p:nvSpPr>
          <p:cNvPr id="27" name="Google Shape;2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lvl="0" marR="0" rtl="0" algn="ctr">
              <a:lnSpc>
                <a:spcPct val="100000"/>
              </a:lnSpc>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sp>
      <p:sp>
        <p:nvSpPr>
          <p:cNvPr id="21" name="Google Shape;21;p2"/>
          <p:cNvSpPr/>
          <p:nvPr>
            <p:ph idx="17" type="pic"/>
          </p:nvPr>
        </p:nvSpPr>
        <p:spPr>
          <a:xfrm>
            <a:off x="19855545" y="457200"/>
            <a:ext cx="1567543" cy="1371600"/>
          </a:xfrm>
          <a:prstGeom prst="rect">
            <a:avLst/>
          </a:prstGeom>
          <a:solidFill>
            <a:schemeClr val="lt1"/>
          </a:solidFill>
          <a:ln>
            <a:noFill/>
          </a:ln>
        </p:spPr>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2.png"/><Relationship Id="rId5" Type="http://schemas.openxmlformats.org/officeDocument/2006/relationships/image" Target="../media/image4.png"/><Relationship Id="rId6"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p:nvPr/>
        </p:nvSpPr>
        <p:spPr>
          <a:xfrm>
            <a:off x="20278200" y="16084200"/>
            <a:ext cx="1523700" cy="375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30" name="Google Shape;30;p3"/>
          <p:cNvSpPr txBox="1"/>
          <p:nvPr>
            <p:ph type="title"/>
          </p:nvPr>
        </p:nvSpPr>
        <p:spPr>
          <a:xfrm>
            <a:off x="348343" y="304800"/>
            <a:ext cx="21248915" cy="1676400"/>
          </a:xfrm>
          <a:prstGeom prst="rect">
            <a:avLst/>
          </a:prstGeom>
          <a:solidFill>
            <a:srgbClr val="8E7CC3"/>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5200"/>
              <a:t>Decreasing Maternal Mortality In South Sudan</a:t>
            </a:r>
            <a:endParaRPr sz="5200"/>
          </a:p>
          <a:p>
            <a:pPr indent="0" lvl="0" marL="0" marR="0" rtl="0" algn="ctr">
              <a:lnSpc>
                <a:spcPct val="100000"/>
              </a:lnSpc>
              <a:spcBef>
                <a:spcPts val="0"/>
              </a:spcBef>
              <a:spcAft>
                <a:spcPts val="0"/>
              </a:spcAft>
              <a:buClr>
                <a:schemeClr val="lt1"/>
              </a:buClr>
              <a:buSzPts val="1400"/>
              <a:buFont typeface="Arial"/>
              <a:buNone/>
            </a:pPr>
            <a:r>
              <a:rPr b="0" lang="en-US"/>
              <a:t>Amaya Clough  | Northern High School</a:t>
            </a:r>
            <a:endParaRPr b="0"/>
          </a:p>
        </p:txBody>
      </p:sp>
      <p:sp>
        <p:nvSpPr>
          <p:cNvPr id="31" name="Google Shape;31;p3"/>
          <p:cNvSpPr txBox="1"/>
          <p:nvPr>
            <p:ph idx="1" type="body"/>
          </p:nvPr>
        </p:nvSpPr>
        <p:spPr>
          <a:xfrm>
            <a:off x="348343" y="2133600"/>
            <a:ext cx="6792685" cy="533400"/>
          </a:xfrm>
          <a:prstGeom prst="rect">
            <a:avLst/>
          </a:prstGeom>
          <a:solidFill>
            <a:srgbClr val="8E7CC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lt1"/>
              </a:buClr>
              <a:buSzPts val="1400"/>
              <a:buFont typeface="Arial"/>
              <a:buNone/>
            </a:pPr>
            <a:r>
              <a:rPr lang="en-US" sz="3000"/>
              <a:t>				</a:t>
            </a:r>
            <a:r>
              <a:rPr lang="en-US" sz="2600"/>
              <a:t>Introduction</a:t>
            </a:r>
            <a:endParaRPr b="1" i="0" sz="2600" u="none" cap="none" strike="noStrike">
              <a:solidFill>
                <a:schemeClr val="lt1"/>
              </a:solidFill>
              <a:latin typeface="Arial"/>
              <a:ea typeface="Arial"/>
              <a:cs typeface="Arial"/>
              <a:sym typeface="Arial"/>
            </a:endParaRPr>
          </a:p>
        </p:txBody>
      </p:sp>
      <p:sp>
        <p:nvSpPr>
          <p:cNvPr id="32" name="Google Shape;32;p3"/>
          <p:cNvSpPr txBox="1"/>
          <p:nvPr>
            <p:ph idx="2" type="body"/>
          </p:nvPr>
        </p:nvSpPr>
        <p:spPr>
          <a:xfrm>
            <a:off x="348425" y="2765550"/>
            <a:ext cx="6792600" cy="4353300"/>
          </a:xfrm>
          <a:prstGeom prst="rect">
            <a:avLst/>
          </a:prstGeom>
          <a:noFill/>
          <a:ln>
            <a:noFill/>
          </a:ln>
        </p:spPr>
        <p:txBody>
          <a:bodyPr anchorCtr="0" anchor="t" bIns="39175" lIns="78350" spcFirstLastPara="1" rIns="78350" wrap="square" tIns="39175">
            <a:noAutofit/>
          </a:bodyPr>
          <a:lstStyle/>
          <a:p>
            <a:pPr indent="0" lvl="0" marL="0" rtl="0" algn="just">
              <a:lnSpc>
                <a:spcPct val="115000"/>
              </a:lnSpc>
              <a:spcBef>
                <a:spcPts val="0"/>
              </a:spcBef>
              <a:spcAft>
                <a:spcPts val="0"/>
              </a:spcAft>
              <a:buClr>
                <a:schemeClr val="dk1"/>
              </a:buClr>
              <a:buSzPts val="1100"/>
              <a:buFont typeface="Arial"/>
              <a:buNone/>
            </a:pPr>
            <a:r>
              <a:rPr lang="en-US" sz="2000">
                <a:solidFill>
                  <a:srgbClr val="0D0D0D"/>
                </a:solidFill>
              </a:rPr>
              <a:t>South Sudan's huge assets and determined citizens make it a promising country. The high rate of maternal mortality in South Sudan is brought on by a number of causes, such as poor health education, a lack of skilled birth attendants, insecurity and conflict, a high rate of fertility and early marriage, and challenges with the healthcare system. </a:t>
            </a:r>
            <a:endParaRPr sz="2000">
              <a:solidFill>
                <a:srgbClr val="0D0D0D"/>
              </a:solidFill>
            </a:endParaRPr>
          </a:p>
          <a:p>
            <a:pPr indent="0" lvl="0" marL="0" rtl="0" algn="just">
              <a:lnSpc>
                <a:spcPct val="115000"/>
              </a:lnSpc>
              <a:spcBef>
                <a:spcPts val="0"/>
              </a:spcBef>
              <a:spcAft>
                <a:spcPts val="0"/>
              </a:spcAft>
              <a:buClr>
                <a:schemeClr val="dk1"/>
              </a:buClr>
              <a:buSzPts val="1100"/>
              <a:buFont typeface="Arial"/>
              <a:buNone/>
            </a:pPr>
            <a:r>
              <a:rPr b="1" lang="en-US" sz="2000"/>
              <a:t>Research Question: </a:t>
            </a:r>
            <a:r>
              <a:rPr b="1" lang="en-US" sz="2000"/>
              <a:t>What factors drive high maternal mortality in South Sudan, and how can they be addressed ? </a:t>
            </a:r>
            <a:endParaRPr b="1" sz="2000"/>
          </a:p>
          <a:p>
            <a:pPr indent="0" lvl="0" marL="0" rtl="0" algn="just">
              <a:lnSpc>
                <a:spcPct val="115000"/>
              </a:lnSpc>
              <a:spcBef>
                <a:spcPts val="0"/>
              </a:spcBef>
              <a:spcAft>
                <a:spcPts val="0"/>
              </a:spcAft>
              <a:buClr>
                <a:schemeClr val="dk1"/>
              </a:buClr>
              <a:buSzPts val="1100"/>
              <a:buFont typeface="Arial"/>
              <a:buNone/>
            </a:pPr>
            <a:r>
              <a:rPr b="1" lang="en-US" sz="2000">
                <a:solidFill>
                  <a:srgbClr val="0D0D0D"/>
                </a:solidFill>
              </a:rPr>
              <a:t>Thesis: </a:t>
            </a:r>
            <a:r>
              <a:rPr b="1" lang="en-US" sz="2000">
                <a:solidFill>
                  <a:srgbClr val="0D0D0D"/>
                </a:solidFill>
              </a:rPr>
              <a:t>By supporting a healthier and more equal society whose all women have an equal chance to survive childbirth and lead healthy lives, reducing maternal mortality may favor public health and human rights.</a:t>
            </a:r>
            <a:endParaRPr b="1" sz="2000">
              <a:solidFill>
                <a:srgbClr val="0D0D0D"/>
              </a:solidFill>
            </a:endParaRPr>
          </a:p>
          <a:p>
            <a:pPr indent="0" lvl="0" marL="0" rtl="0" algn="just">
              <a:lnSpc>
                <a:spcPct val="115000"/>
              </a:lnSpc>
              <a:spcBef>
                <a:spcPts val="0"/>
              </a:spcBef>
              <a:spcAft>
                <a:spcPts val="0"/>
              </a:spcAft>
              <a:buClr>
                <a:schemeClr val="dk1"/>
              </a:buClr>
              <a:buSzPts val="1100"/>
              <a:buFont typeface="Arial"/>
              <a:buNone/>
            </a:pPr>
            <a:r>
              <a:t/>
            </a:r>
            <a:endParaRPr b="1" sz="2000">
              <a:latin typeface="Arial"/>
              <a:ea typeface="Arial"/>
              <a:cs typeface="Arial"/>
              <a:sym typeface="Arial"/>
            </a:endParaRPr>
          </a:p>
          <a:p>
            <a:pPr indent="0" lvl="0" marL="0" marR="0" rtl="0" algn="just">
              <a:lnSpc>
                <a:spcPct val="100000"/>
              </a:lnSpc>
              <a:spcBef>
                <a:spcPts val="0"/>
              </a:spcBef>
              <a:spcAft>
                <a:spcPts val="0"/>
              </a:spcAft>
              <a:buClr>
                <a:schemeClr val="dk1"/>
              </a:buClr>
              <a:buSzPts val="1400"/>
              <a:buFont typeface="Arial"/>
              <a:buNone/>
            </a:pPr>
            <a:r>
              <a:t/>
            </a:r>
            <a:endParaRPr sz="2000"/>
          </a:p>
        </p:txBody>
      </p:sp>
      <p:sp>
        <p:nvSpPr>
          <p:cNvPr id="33" name="Google Shape;33;p3"/>
          <p:cNvSpPr txBox="1"/>
          <p:nvPr>
            <p:ph idx="5" type="body"/>
          </p:nvPr>
        </p:nvSpPr>
        <p:spPr>
          <a:xfrm>
            <a:off x="348393" y="7118709"/>
            <a:ext cx="6792600" cy="533400"/>
          </a:xfrm>
          <a:prstGeom prst="rect">
            <a:avLst/>
          </a:prstGeom>
          <a:solidFill>
            <a:srgbClr val="8E7CC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2400"/>
              <a:t>Background</a:t>
            </a:r>
            <a:endParaRPr b="1" i="0" sz="2400" u="none" cap="none" strike="noStrike">
              <a:solidFill>
                <a:schemeClr val="lt1"/>
              </a:solidFill>
              <a:latin typeface="Arial"/>
              <a:ea typeface="Arial"/>
              <a:cs typeface="Arial"/>
              <a:sym typeface="Arial"/>
            </a:endParaRPr>
          </a:p>
        </p:txBody>
      </p:sp>
      <p:sp>
        <p:nvSpPr>
          <p:cNvPr id="34" name="Google Shape;34;p3"/>
          <p:cNvSpPr txBox="1"/>
          <p:nvPr>
            <p:ph idx="6" type="body"/>
          </p:nvPr>
        </p:nvSpPr>
        <p:spPr>
          <a:xfrm>
            <a:off x="447250" y="7717750"/>
            <a:ext cx="6594900" cy="8366400"/>
          </a:xfrm>
          <a:prstGeom prst="rect">
            <a:avLst/>
          </a:prstGeom>
          <a:noFill/>
          <a:ln>
            <a:noFill/>
          </a:ln>
        </p:spPr>
        <p:txBody>
          <a:bodyPr anchorCtr="0" anchor="t" bIns="39175" lIns="78350" spcFirstLastPara="1" rIns="78350" wrap="square" tIns="39175">
            <a:noAutofit/>
          </a:bodyPr>
          <a:lstStyle/>
          <a:p>
            <a:pPr indent="-368300" lvl="0" marL="457200" rtl="0" algn="just">
              <a:lnSpc>
                <a:spcPct val="115000"/>
              </a:lnSpc>
              <a:spcBef>
                <a:spcPts val="0"/>
              </a:spcBef>
              <a:spcAft>
                <a:spcPts val="0"/>
              </a:spcAft>
              <a:buSzPts val="2200"/>
              <a:buChar char="●"/>
            </a:pPr>
            <a:r>
              <a:rPr b="1" lang="en-US" sz="2200"/>
              <a:t>Maternal Mortality: </a:t>
            </a:r>
            <a:r>
              <a:rPr lang="en-US" sz="2200"/>
              <a:t>a term used to indicate a mother's death due to a pregnancy-related condition or a general illness made acute by pregnancy. </a:t>
            </a:r>
            <a:endParaRPr sz="2200"/>
          </a:p>
          <a:p>
            <a:pPr indent="-368300" lvl="0" marL="457200" rtl="0" algn="just">
              <a:lnSpc>
                <a:spcPct val="115000"/>
              </a:lnSpc>
              <a:spcBef>
                <a:spcPts val="0"/>
              </a:spcBef>
              <a:spcAft>
                <a:spcPts val="0"/>
              </a:spcAft>
              <a:buSzPts val="2200"/>
              <a:buChar char="●"/>
            </a:pPr>
            <a:r>
              <a:rPr b="1" lang="en-US" sz="2200"/>
              <a:t>Maternal Near Miss: </a:t>
            </a:r>
            <a:r>
              <a:rPr lang="en-US" sz="2200"/>
              <a:t>A woman who faced an illness during their pregnancy, during childbirth, or within 42 days following the pregnancy concluded yet able to survive </a:t>
            </a:r>
            <a:endParaRPr sz="2200"/>
          </a:p>
          <a:p>
            <a:pPr indent="-368300" lvl="0" marL="457200" rtl="0" algn="just">
              <a:lnSpc>
                <a:spcPct val="115000"/>
              </a:lnSpc>
              <a:spcBef>
                <a:spcPts val="0"/>
              </a:spcBef>
              <a:spcAft>
                <a:spcPts val="0"/>
              </a:spcAft>
              <a:buSzPts val="2200"/>
              <a:buChar char="●"/>
            </a:pPr>
            <a:r>
              <a:rPr b="1" lang="en-US" sz="2200"/>
              <a:t>Maternal Mortality Rate: </a:t>
            </a:r>
            <a:r>
              <a:rPr lang="en-US" sz="2200"/>
              <a:t>The number of mothers who died within an amount of time per 100,000 live births </a:t>
            </a:r>
            <a:endParaRPr sz="2200"/>
          </a:p>
          <a:p>
            <a:pPr indent="0" lvl="0" marL="0" rtl="0" algn="just">
              <a:lnSpc>
                <a:spcPct val="115000"/>
              </a:lnSpc>
              <a:spcBef>
                <a:spcPts val="0"/>
              </a:spcBef>
              <a:spcAft>
                <a:spcPts val="0"/>
              </a:spcAft>
              <a:buNone/>
            </a:pPr>
            <a:r>
              <a:rPr lang="en-US" sz="2200"/>
              <a:t>Obstetric hemorrhage is the most common and dangerous complication of childbirth (UNICEF). Postpartum hemorrhage is the leading cause of morbidity and mortality in childbirth (UNICEF DATA)</a:t>
            </a:r>
            <a:endParaRPr sz="2200"/>
          </a:p>
          <a:p>
            <a:pPr indent="0" lvl="0" marL="0" rtl="0" algn="just">
              <a:lnSpc>
                <a:spcPct val="115000"/>
              </a:lnSpc>
              <a:spcBef>
                <a:spcPts val="0"/>
              </a:spcBef>
              <a:spcAft>
                <a:spcPts val="0"/>
              </a:spcAft>
              <a:buNone/>
            </a:pPr>
            <a:r>
              <a:rPr lang="en-US" sz="2200"/>
              <a:t>The rate of maternal mortality (MMR) is an important issue for global public health.  High MMR levels are currently a widespread issue in global public health, especially in developing nations. South Sudan has the fifth highest maternal mortality rate in the world. (Pubmed, 28)  Women's and newborns' lives can be saved by seeking care from skilled medical experts at all stages of childbirth. </a:t>
            </a:r>
            <a:endParaRPr b="1" sz="2200"/>
          </a:p>
        </p:txBody>
      </p:sp>
      <p:sp>
        <p:nvSpPr>
          <p:cNvPr id="35" name="Google Shape;35;p3"/>
          <p:cNvSpPr txBox="1"/>
          <p:nvPr>
            <p:ph idx="7" type="body"/>
          </p:nvPr>
        </p:nvSpPr>
        <p:spPr>
          <a:xfrm>
            <a:off x="7576458" y="2133600"/>
            <a:ext cx="6792685" cy="533400"/>
          </a:xfrm>
          <a:prstGeom prst="rect">
            <a:avLst/>
          </a:prstGeom>
          <a:solidFill>
            <a:srgbClr val="8E7CC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2400"/>
              <a:t>Data</a:t>
            </a:r>
            <a:endParaRPr b="1" sz="2400" u="none" cap="none" strike="noStrike">
              <a:solidFill>
                <a:schemeClr val="lt1"/>
              </a:solidFill>
              <a:latin typeface="Arial"/>
              <a:ea typeface="Arial"/>
              <a:cs typeface="Arial"/>
              <a:sym typeface="Arial"/>
            </a:endParaRPr>
          </a:p>
        </p:txBody>
      </p:sp>
      <p:sp>
        <p:nvSpPr>
          <p:cNvPr id="36" name="Google Shape;36;p3"/>
          <p:cNvSpPr txBox="1"/>
          <p:nvPr>
            <p:ph idx="8" type="body"/>
          </p:nvPr>
        </p:nvSpPr>
        <p:spPr>
          <a:xfrm>
            <a:off x="14804475" y="6215775"/>
            <a:ext cx="6792600" cy="5270700"/>
          </a:xfrm>
          <a:prstGeom prst="rect">
            <a:avLst/>
          </a:prstGeom>
          <a:noFill/>
          <a:ln cap="flat" cmpd="sng" w="9525">
            <a:solidFill>
              <a:schemeClr val="lt1"/>
            </a:solidFill>
            <a:prstDash val="solid"/>
            <a:round/>
            <a:headEnd len="sm" w="sm" type="none"/>
            <a:tailEnd len="sm" w="sm" type="none"/>
          </a:ln>
        </p:spPr>
        <p:txBody>
          <a:bodyPr anchorCtr="0" anchor="t" bIns="39175" lIns="78350" spcFirstLastPara="1" rIns="78350" wrap="square" tIns="39175">
            <a:noAutofit/>
          </a:bodyPr>
          <a:lstStyle/>
          <a:p>
            <a:pPr indent="-355600" lvl="0" marL="457200" marR="0" rtl="0" algn="just">
              <a:lnSpc>
                <a:spcPct val="100000"/>
              </a:lnSpc>
              <a:spcBef>
                <a:spcPts val="0"/>
              </a:spcBef>
              <a:spcAft>
                <a:spcPts val="0"/>
              </a:spcAft>
              <a:buSzPts val="2000"/>
              <a:buFont typeface="Times New Roman"/>
              <a:buChar char="•"/>
            </a:pPr>
            <a:r>
              <a:rPr lang="en-US" sz="2000"/>
              <a:t>With a population of roughly 11.38 million people, the majority of whom are children, adolescents and young adults, South Sudan, a landlocked nation in northeastern Africa, remains one of the nations with the worst maternal mortality rates in the world 181. (</a:t>
            </a:r>
            <a:r>
              <a:rPr i="1" lang="en-US" sz="2000"/>
              <a:t>international Rescue Committee)</a:t>
            </a:r>
            <a:endParaRPr sz="2000"/>
          </a:p>
          <a:p>
            <a:pPr indent="-355600" lvl="0" marL="457200" rtl="0" algn="just">
              <a:lnSpc>
                <a:spcPct val="115000"/>
              </a:lnSpc>
              <a:spcBef>
                <a:spcPts val="0"/>
              </a:spcBef>
              <a:spcAft>
                <a:spcPts val="0"/>
              </a:spcAft>
              <a:buSzPts val="2000"/>
              <a:buFont typeface="Times New Roman"/>
              <a:buChar char="•"/>
            </a:pPr>
            <a:r>
              <a:rPr lang="en-US" sz="2000"/>
              <a:t>The health care system is suffering from an acute lack of staff, funding and medical supplies. In addition to repeated attacks, looting and occupation of medical facilities and hospitals. More than 70 percent of health facilities in conflict-affected regions of Sudan are inoperable or closed. (International Rescue Committee)</a:t>
            </a:r>
            <a:endParaRPr sz="2000"/>
          </a:p>
          <a:p>
            <a:pPr indent="-355600" lvl="0" marL="457200" rtl="0" algn="just">
              <a:lnSpc>
                <a:spcPct val="115000"/>
              </a:lnSpc>
              <a:spcBef>
                <a:spcPts val="0"/>
              </a:spcBef>
              <a:spcAft>
                <a:spcPts val="0"/>
              </a:spcAft>
              <a:buSzPts val="2000"/>
              <a:buFont typeface="Times New Roman"/>
              <a:buChar char="•"/>
            </a:pPr>
            <a:r>
              <a:rPr lang="en-US" sz="2000"/>
              <a:t>South Sudan had the world’s worst 2020 maternal mortality rate, at 1,222.5 per 100,000, with fellow neighbor chad close behind at 1,063.5. (Davis)</a:t>
            </a:r>
            <a:endParaRPr sz="2000"/>
          </a:p>
        </p:txBody>
      </p:sp>
      <p:sp>
        <p:nvSpPr>
          <p:cNvPr id="37" name="Google Shape;37;p3"/>
          <p:cNvSpPr txBox="1"/>
          <p:nvPr>
            <p:ph idx="9" type="body"/>
          </p:nvPr>
        </p:nvSpPr>
        <p:spPr>
          <a:xfrm>
            <a:off x="14804572" y="2133600"/>
            <a:ext cx="6792685" cy="533400"/>
          </a:xfrm>
          <a:prstGeom prst="rect">
            <a:avLst/>
          </a:prstGeom>
          <a:solidFill>
            <a:srgbClr val="8E7CC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2400"/>
              <a:t>Methodology</a:t>
            </a:r>
            <a:endParaRPr b="1" i="0" sz="2400" u="none" cap="none" strike="noStrike">
              <a:solidFill>
                <a:schemeClr val="lt1"/>
              </a:solidFill>
              <a:latin typeface="Arial"/>
              <a:ea typeface="Arial"/>
              <a:cs typeface="Arial"/>
              <a:sym typeface="Arial"/>
            </a:endParaRPr>
          </a:p>
        </p:txBody>
      </p:sp>
      <p:sp>
        <p:nvSpPr>
          <p:cNvPr id="38" name="Google Shape;38;p3"/>
          <p:cNvSpPr txBox="1"/>
          <p:nvPr>
            <p:ph idx="13" type="body"/>
          </p:nvPr>
        </p:nvSpPr>
        <p:spPr>
          <a:xfrm>
            <a:off x="14804475" y="2799525"/>
            <a:ext cx="6792600" cy="2824200"/>
          </a:xfrm>
          <a:prstGeom prst="rect">
            <a:avLst/>
          </a:prstGeom>
          <a:noFill/>
          <a:ln cap="flat" cmpd="sng" w="9525">
            <a:solidFill>
              <a:schemeClr val="lt1"/>
            </a:solidFill>
            <a:prstDash val="solid"/>
            <a:round/>
            <a:headEnd len="sm" w="sm" type="none"/>
            <a:tailEnd len="sm" w="sm" type="none"/>
          </a:ln>
        </p:spPr>
        <p:txBody>
          <a:bodyPr anchorCtr="0" anchor="t" bIns="39175" lIns="78350" spcFirstLastPara="1" rIns="78350" wrap="square" tIns="39175">
            <a:noAutofit/>
          </a:bodyPr>
          <a:lstStyle/>
          <a:p>
            <a:pPr indent="0" lvl="0" marL="0" rtl="0" algn="just">
              <a:lnSpc>
                <a:spcPct val="115000"/>
              </a:lnSpc>
              <a:spcBef>
                <a:spcPts val="0"/>
              </a:spcBef>
              <a:spcAft>
                <a:spcPts val="0"/>
              </a:spcAft>
              <a:buNone/>
            </a:pPr>
            <a:r>
              <a:rPr lang="en-US" sz="2000"/>
              <a:t>To conduct my research on recent studies on the causes, complications ,maternal morbidity, and frequency . I employed the secondary research method, a literature review. During my research, I utilized Duke Library and Google Scholar to analyze primary and secondary sources for synthesis. I utilized the World health organization (WHO) , PubMed, Yale Medicine, UNICEF, National Center for Health </a:t>
            </a:r>
            <a:r>
              <a:rPr lang="en-US" sz="2000"/>
              <a:t>Statistics</a:t>
            </a:r>
            <a:r>
              <a:rPr lang="en-US" sz="2000"/>
              <a:t> CDC) and National </a:t>
            </a:r>
            <a:r>
              <a:rPr lang="en-US" sz="2000"/>
              <a:t>Library</a:t>
            </a:r>
            <a:r>
              <a:rPr lang="en-US" sz="2000"/>
              <a:t> of Medicine (NCBI)</a:t>
            </a:r>
            <a:endParaRPr sz="2000"/>
          </a:p>
        </p:txBody>
      </p:sp>
      <p:sp>
        <p:nvSpPr>
          <p:cNvPr id="39" name="Google Shape;39;p3"/>
          <p:cNvSpPr txBox="1"/>
          <p:nvPr>
            <p:ph idx="14" type="body"/>
          </p:nvPr>
        </p:nvSpPr>
        <p:spPr>
          <a:xfrm>
            <a:off x="14804472" y="5653038"/>
            <a:ext cx="6792600" cy="533400"/>
          </a:xfrm>
          <a:prstGeom prst="rect">
            <a:avLst/>
          </a:prstGeom>
          <a:solidFill>
            <a:srgbClr val="8E7CC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2400"/>
              <a:t>Findings </a:t>
            </a:r>
            <a:endParaRPr b="1" i="0" sz="2400" u="none" cap="none" strike="noStrike">
              <a:solidFill>
                <a:schemeClr val="lt1"/>
              </a:solidFill>
              <a:latin typeface="Arial"/>
              <a:ea typeface="Arial"/>
              <a:cs typeface="Arial"/>
              <a:sym typeface="Arial"/>
            </a:endParaRPr>
          </a:p>
        </p:txBody>
      </p:sp>
      <p:sp>
        <p:nvSpPr>
          <p:cNvPr id="40" name="Google Shape;40;p3"/>
          <p:cNvSpPr/>
          <p:nvPr>
            <p:ph idx="19" type="chart"/>
          </p:nvPr>
        </p:nvSpPr>
        <p:spPr>
          <a:xfrm>
            <a:off x="7568100" y="14977200"/>
            <a:ext cx="6270000" cy="1338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US" sz="900">
                <a:solidFill>
                  <a:srgbClr val="333333"/>
                </a:solidFill>
                <a:latin typeface="Roboto"/>
                <a:ea typeface="Roboto"/>
                <a:cs typeface="Roboto"/>
                <a:sym typeface="Roboto"/>
              </a:rPr>
              <a:t>So</a:t>
            </a:r>
            <a:r>
              <a:rPr b="1" lang="en-US" sz="1300">
                <a:solidFill>
                  <a:srgbClr val="333333"/>
                </a:solidFill>
                <a:latin typeface="Roboto"/>
                <a:ea typeface="Roboto"/>
                <a:cs typeface="Roboto"/>
                <a:sym typeface="Roboto"/>
              </a:rPr>
              <a:t>urce:</a:t>
            </a:r>
            <a:r>
              <a:rPr lang="en-US" sz="1300">
                <a:solidFill>
                  <a:srgbClr val="333333"/>
                </a:solidFill>
                <a:latin typeface="Roboto"/>
                <a:ea typeface="Roboto"/>
                <a:cs typeface="Roboto"/>
                <a:sym typeface="Roboto"/>
              </a:rPr>
              <a:t> WHO, UNICEF, UNFPA and The World Bank, </a:t>
            </a:r>
            <a:r>
              <a:rPr i="1" lang="en-US" sz="1300">
                <a:solidFill>
                  <a:srgbClr val="333333"/>
                </a:solidFill>
                <a:latin typeface="Roboto"/>
                <a:ea typeface="Roboto"/>
                <a:cs typeface="Roboto"/>
                <a:sym typeface="Roboto"/>
              </a:rPr>
              <a:t>Trends in Maternal Mortality: 2000 to 2020, </a:t>
            </a:r>
            <a:r>
              <a:rPr lang="en-US" sz="1300">
                <a:solidFill>
                  <a:srgbClr val="333333"/>
                </a:solidFill>
                <a:latin typeface="Roboto"/>
                <a:ea typeface="Roboto"/>
                <a:cs typeface="Roboto"/>
                <a:sym typeface="Roboto"/>
              </a:rPr>
              <a:t>WHO, Geneva, 2023.</a:t>
            </a:r>
            <a:endParaRPr sz="1300">
              <a:solidFill>
                <a:srgbClr val="333333"/>
              </a:solidFill>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US" sz="1300">
                <a:solidFill>
                  <a:srgbClr val="333333"/>
                </a:solidFill>
                <a:latin typeface="Roboto"/>
                <a:ea typeface="Roboto"/>
                <a:cs typeface="Roboto"/>
                <a:sym typeface="Roboto"/>
              </a:rPr>
              <a:t>*</a:t>
            </a:r>
            <a:r>
              <a:rPr b="1" lang="en-US" sz="1300">
                <a:solidFill>
                  <a:srgbClr val="333333"/>
                </a:solidFill>
              </a:rPr>
              <a:t>Income groups refer to World Bank income classification in 2018.</a:t>
            </a:r>
            <a:endParaRPr b="1" sz="1300">
              <a:solidFill>
                <a:srgbClr val="333333"/>
              </a:solidFill>
            </a:endParaRPr>
          </a:p>
          <a:p>
            <a:pPr indent="0" lvl="0" marL="0" rtl="0" algn="l">
              <a:spcBef>
                <a:spcPts val="0"/>
              </a:spcBef>
              <a:spcAft>
                <a:spcPts val="0"/>
              </a:spcAft>
              <a:buClr>
                <a:schemeClr val="dk1"/>
              </a:buClr>
              <a:buSzPts val="1100"/>
              <a:buFont typeface="Arial"/>
              <a:buNone/>
            </a:pPr>
            <a:r>
              <a:t/>
            </a:r>
            <a:endParaRPr b="1" sz="2700">
              <a:solidFill>
                <a:srgbClr val="333333"/>
              </a:solidFill>
            </a:endParaRPr>
          </a:p>
        </p:txBody>
      </p:sp>
      <p:pic>
        <p:nvPicPr>
          <p:cNvPr id="41" name="Google Shape;41;p3"/>
          <p:cNvPicPr preferRelativeResize="0"/>
          <p:nvPr/>
        </p:nvPicPr>
        <p:blipFill rotWithShape="1">
          <a:blip r:embed="rId3">
            <a:alphaModFix/>
          </a:blip>
          <a:srcRect b="4767" l="6029" r="6327" t="7436"/>
          <a:stretch/>
        </p:blipFill>
        <p:spPr>
          <a:xfrm>
            <a:off x="7755763" y="3441825"/>
            <a:ext cx="6433951" cy="4047900"/>
          </a:xfrm>
          <a:prstGeom prst="rect">
            <a:avLst/>
          </a:prstGeom>
          <a:noFill/>
          <a:ln>
            <a:noFill/>
          </a:ln>
        </p:spPr>
      </p:pic>
      <p:sp>
        <p:nvSpPr>
          <p:cNvPr id="42" name="Google Shape;42;p3"/>
          <p:cNvSpPr txBox="1"/>
          <p:nvPr/>
        </p:nvSpPr>
        <p:spPr>
          <a:xfrm>
            <a:off x="17139025" y="12881125"/>
            <a:ext cx="3435000" cy="1676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3"/>
          <p:cNvSpPr txBox="1"/>
          <p:nvPr/>
        </p:nvSpPr>
        <p:spPr>
          <a:xfrm>
            <a:off x="14751663" y="12048300"/>
            <a:ext cx="6898500" cy="4267800"/>
          </a:xfrm>
          <a:prstGeom prst="rect">
            <a:avLst/>
          </a:prstGeom>
          <a:solidFill>
            <a:schemeClr val="lt1"/>
          </a:solidFill>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p>
            <a:pPr indent="0" lvl="0" marL="0" rtl="0" algn="just">
              <a:spcBef>
                <a:spcPts val="0"/>
              </a:spcBef>
              <a:spcAft>
                <a:spcPts val="0"/>
              </a:spcAft>
              <a:buNone/>
            </a:pPr>
            <a:r>
              <a:rPr lang="en-US" sz="2100">
                <a:solidFill>
                  <a:srgbClr val="0D0D0D"/>
                </a:solidFill>
                <a:latin typeface="Times New Roman"/>
                <a:ea typeface="Times New Roman"/>
                <a:cs typeface="Times New Roman"/>
                <a:sym typeface="Times New Roman"/>
              </a:rPr>
              <a:t>Solutions must address underlying problems with healthcare, skilled caregiver access, and wealth gaps so as to lower maternal mortality in South Sudan. We may significantly reduce the quantity of maternal suicides and near-misses by prioritizing the construction of healthcare facilities, increasing professional training, and promoting community education.  The commitment of governments, healthcare providers, and international organizations to ensure that every woman has access to safe childbirth and essential care should not waver. By affording these efforts priority, we protect the fundamental human rights of women and babies in South Sudan and around the world, but improving public health effects.</a:t>
            </a:r>
            <a:endParaRPr sz="2100">
              <a:solidFill>
                <a:srgbClr val="0D0D0D"/>
              </a:solidFill>
              <a:latin typeface="Times New Roman"/>
              <a:ea typeface="Times New Roman"/>
              <a:cs typeface="Times New Roman"/>
              <a:sym typeface="Times New Roman"/>
            </a:endParaRPr>
          </a:p>
        </p:txBody>
      </p:sp>
      <p:sp>
        <p:nvSpPr>
          <p:cNvPr id="44" name="Google Shape;44;p3"/>
          <p:cNvSpPr txBox="1"/>
          <p:nvPr/>
        </p:nvSpPr>
        <p:spPr>
          <a:xfrm>
            <a:off x="14903350" y="11370300"/>
            <a:ext cx="6792600" cy="533400"/>
          </a:xfrm>
          <a:prstGeom prst="rect">
            <a:avLst/>
          </a:prstGeom>
          <a:solidFill>
            <a:srgbClr val="8E7CC3"/>
          </a:solidFill>
          <a:ln cap="flat" cmpd="sng" w="9525">
            <a:solidFill>
              <a:srgbClr val="434343"/>
            </a:solidFill>
            <a:prstDash val="solid"/>
            <a:round/>
            <a:headEnd len="sm" w="sm" type="none"/>
            <a:tailEnd len="sm" w="sm" type="none"/>
          </a:ln>
        </p:spPr>
        <p:txBody>
          <a:bodyPr anchorCtr="0" anchor="t" bIns="91425" lIns="91425" spcFirstLastPara="1" rIns="91425" wrap="square" tIns="91425">
            <a:normAutofit fontScale="32500" lnSpcReduction="10000"/>
          </a:bodyPr>
          <a:lstStyle/>
          <a:p>
            <a:pPr indent="0" lvl="0" marL="0" rtl="0" algn="l">
              <a:spcBef>
                <a:spcPts val="0"/>
              </a:spcBef>
              <a:spcAft>
                <a:spcPts val="0"/>
              </a:spcAft>
              <a:buNone/>
            </a:pPr>
            <a:r>
              <a:rPr lang="en-US"/>
              <a:t>j                                                                                </a:t>
            </a:r>
            <a:r>
              <a:rPr lang="en-US" sz="5530"/>
              <a:t>                  </a:t>
            </a:r>
            <a:r>
              <a:rPr b="1" lang="en-US" sz="7300">
                <a:solidFill>
                  <a:schemeClr val="lt1"/>
                </a:solidFill>
              </a:rPr>
              <a:t>Conclusion</a:t>
            </a:r>
            <a:endParaRPr b="1" sz="7300">
              <a:solidFill>
                <a:schemeClr val="lt1"/>
              </a:solidFill>
            </a:endParaRPr>
          </a:p>
        </p:txBody>
      </p:sp>
      <p:pic>
        <p:nvPicPr>
          <p:cNvPr id="45" name="Google Shape;45;p3"/>
          <p:cNvPicPr preferRelativeResize="0"/>
          <p:nvPr/>
        </p:nvPicPr>
        <p:blipFill>
          <a:blip r:embed="rId4">
            <a:alphaModFix/>
          </a:blip>
          <a:stretch>
            <a:fillRect/>
          </a:stretch>
        </p:blipFill>
        <p:spPr>
          <a:xfrm>
            <a:off x="20101200" y="434700"/>
            <a:ext cx="1338900" cy="1338900"/>
          </a:xfrm>
          <a:prstGeom prst="rect">
            <a:avLst/>
          </a:prstGeom>
          <a:noFill/>
          <a:ln>
            <a:noFill/>
          </a:ln>
        </p:spPr>
      </p:pic>
      <p:pic>
        <p:nvPicPr>
          <p:cNvPr id="46" name="Google Shape;46;p3"/>
          <p:cNvPicPr preferRelativeResize="0"/>
          <p:nvPr/>
        </p:nvPicPr>
        <p:blipFill>
          <a:blip r:embed="rId5">
            <a:alphaModFix/>
          </a:blip>
          <a:stretch>
            <a:fillRect/>
          </a:stretch>
        </p:blipFill>
        <p:spPr>
          <a:xfrm>
            <a:off x="7961163" y="8264538"/>
            <a:ext cx="5924287" cy="3663190"/>
          </a:xfrm>
          <a:prstGeom prst="rect">
            <a:avLst/>
          </a:prstGeom>
          <a:noFill/>
          <a:ln>
            <a:noFill/>
          </a:ln>
        </p:spPr>
      </p:pic>
      <p:pic>
        <p:nvPicPr>
          <p:cNvPr id="47" name="Google Shape;47;p3"/>
          <p:cNvPicPr preferRelativeResize="0"/>
          <p:nvPr/>
        </p:nvPicPr>
        <p:blipFill>
          <a:blip r:embed="rId6">
            <a:alphaModFix/>
          </a:blip>
          <a:stretch>
            <a:fillRect/>
          </a:stretch>
        </p:blipFill>
        <p:spPr>
          <a:xfrm>
            <a:off x="7568100" y="12168910"/>
            <a:ext cx="6270000" cy="2687708"/>
          </a:xfrm>
          <a:prstGeom prst="rect">
            <a:avLst/>
          </a:prstGeom>
          <a:noFill/>
          <a:ln>
            <a:noFill/>
          </a:ln>
        </p:spPr>
      </p:pic>
      <p:sp>
        <p:nvSpPr>
          <p:cNvPr id="48" name="Google Shape;48;p3"/>
          <p:cNvSpPr txBox="1"/>
          <p:nvPr>
            <p:ph idx="15" type="body"/>
          </p:nvPr>
        </p:nvSpPr>
        <p:spPr>
          <a:xfrm>
            <a:off x="7576450" y="2819400"/>
            <a:ext cx="6792600" cy="533400"/>
          </a:xfrm>
          <a:prstGeom prst="rect">
            <a:avLst/>
          </a:prstGeom>
          <a:noFill/>
          <a:ln>
            <a:noFill/>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dk1"/>
              </a:buClr>
              <a:buSzPts val="1400"/>
              <a:buFont typeface="Arial"/>
              <a:buNone/>
            </a:pPr>
            <a:r>
              <a:rPr b="1" lang="en-US" sz="1800"/>
              <a:t>Causes of Maternal Death</a:t>
            </a:r>
            <a:endParaRPr b="1" i="0" sz="1800" u="none" cap="none" strike="noStrike">
              <a:solidFill>
                <a:schemeClr val="dk1"/>
              </a:solidFill>
            </a:endParaRPr>
          </a:p>
        </p:txBody>
      </p:sp>
      <p:sp>
        <p:nvSpPr>
          <p:cNvPr id="49" name="Google Shape;49;p3"/>
          <p:cNvSpPr txBox="1"/>
          <p:nvPr/>
        </p:nvSpPr>
        <p:spPr>
          <a:xfrm>
            <a:off x="9028500" y="11748925"/>
            <a:ext cx="4768800" cy="53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a:t>T</a:t>
            </a:r>
            <a:r>
              <a:rPr b="1" lang="en-US">
                <a:latin typeface="Times New Roman"/>
                <a:ea typeface="Times New Roman"/>
                <a:cs typeface="Times New Roman"/>
                <a:sym typeface="Times New Roman"/>
              </a:rPr>
              <a:t>he Lifetime Risk of Maternal Death by Income Group</a:t>
            </a:r>
            <a:endParaRPr b="1">
              <a:latin typeface="Times New Roman"/>
              <a:ea typeface="Times New Roman"/>
              <a:cs typeface="Times New Roman"/>
              <a:sym typeface="Times New Roman"/>
            </a:endParaRPr>
          </a:p>
        </p:txBody>
      </p:sp>
      <p:sp>
        <p:nvSpPr>
          <p:cNvPr id="50" name="Google Shape;50;p3"/>
          <p:cNvSpPr/>
          <p:nvPr>
            <p:ph idx="18" type="chart"/>
          </p:nvPr>
        </p:nvSpPr>
        <p:spPr>
          <a:xfrm>
            <a:off x="8049450" y="7578750"/>
            <a:ext cx="5747700" cy="93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280"/>
              </a:spcBef>
              <a:spcAft>
                <a:spcPts val="0"/>
              </a:spcAft>
              <a:buClr>
                <a:schemeClr val="dk1"/>
              </a:buClr>
              <a:buSzPts val="1400"/>
              <a:buFont typeface="Arial"/>
              <a:buNone/>
            </a:pPr>
            <a:r>
              <a:rPr b="1" lang="en-US" sz="900">
                <a:solidFill>
                  <a:srgbClr val="333333"/>
                </a:solidFill>
                <a:latin typeface="Roboto"/>
                <a:ea typeface="Roboto"/>
                <a:cs typeface="Roboto"/>
                <a:sym typeface="Roboto"/>
              </a:rPr>
              <a:t>S</a:t>
            </a:r>
            <a:r>
              <a:rPr b="1" lang="en-US" sz="1100">
                <a:solidFill>
                  <a:srgbClr val="333333"/>
                </a:solidFill>
                <a:latin typeface="Roboto"/>
                <a:ea typeface="Roboto"/>
                <a:cs typeface="Roboto"/>
                <a:sym typeface="Roboto"/>
              </a:rPr>
              <a:t>ource</a:t>
            </a:r>
            <a:r>
              <a:rPr lang="en-US" sz="1100">
                <a:solidFill>
                  <a:srgbClr val="333333"/>
                </a:solidFill>
                <a:latin typeface="Roboto"/>
                <a:ea typeface="Roboto"/>
                <a:cs typeface="Roboto"/>
                <a:sym typeface="Roboto"/>
              </a:rPr>
              <a:t>: Say L et al., ‘Global causes of maternal death: a WHO systematic analysis’ </a:t>
            </a:r>
            <a:r>
              <a:rPr i="1" lang="en-US" sz="1100">
                <a:solidFill>
                  <a:srgbClr val="333333"/>
                </a:solidFill>
                <a:latin typeface="Roboto"/>
                <a:ea typeface="Roboto"/>
                <a:cs typeface="Roboto"/>
                <a:sym typeface="Roboto"/>
              </a:rPr>
              <a:t>Lancet Global Health</a:t>
            </a:r>
            <a:r>
              <a:rPr lang="en-US" sz="1100">
                <a:solidFill>
                  <a:srgbClr val="333333"/>
                </a:solidFill>
                <a:latin typeface="Roboto"/>
                <a:ea typeface="Roboto"/>
                <a:cs typeface="Roboto"/>
                <a:sym typeface="Roboto"/>
              </a:rPr>
              <a:t>. </a:t>
            </a:r>
            <a:r>
              <a:rPr b="1" lang="en-US" sz="1100">
                <a:solidFill>
                  <a:srgbClr val="333333"/>
                </a:solidFill>
                <a:latin typeface="Roboto"/>
                <a:ea typeface="Roboto"/>
                <a:cs typeface="Roboto"/>
                <a:sym typeface="Roboto"/>
              </a:rPr>
              <a:t>http://dx.doi.org/10.1016/S2214-109X(14)70227-X</a:t>
            </a:r>
            <a:r>
              <a:rPr lang="en-US" sz="1100">
                <a:solidFill>
                  <a:srgbClr val="333333"/>
                </a:solidFill>
                <a:latin typeface="Roboto"/>
                <a:ea typeface="Roboto"/>
                <a:cs typeface="Roboto"/>
                <a:sym typeface="Roboto"/>
              </a:rPr>
              <a:t>, May 6, 2014.</a:t>
            </a:r>
            <a:endParaRPr sz="1100">
              <a:solidFill>
                <a:srgbClr val="333333"/>
              </a:solidFill>
              <a:latin typeface="Roboto"/>
              <a:ea typeface="Roboto"/>
              <a:cs typeface="Roboto"/>
              <a:sym typeface="Roboto"/>
            </a:endParaRPr>
          </a:p>
          <a:p>
            <a:pPr indent="0" lvl="0" marL="0" marR="0" rtl="0" algn="l">
              <a:lnSpc>
                <a:spcPct val="100000"/>
              </a:lnSpc>
              <a:spcBef>
                <a:spcPts val="280"/>
              </a:spcBef>
              <a:spcAft>
                <a:spcPts val="0"/>
              </a:spcAft>
              <a:buClr>
                <a:schemeClr val="dk1"/>
              </a:buClr>
              <a:buSzPts val="1400"/>
              <a:buFont typeface="Arial"/>
              <a:buNone/>
            </a:pPr>
            <a:r>
              <a:rPr lang="en-US" sz="1100">
                <a:solidFill>
                  <a:srgbClr val="333333"/>
                </a:solidFill>
                <a:latin typeface="Roboto"/>
                <a:ea typeface="Roboto"/>
                <a:cs typeface="Roboto"/>
                <a:sym typeface="Roboto"/>
              </a:rPr>
              <a:t>This </a:t>
            </a:r>
            <a:r>
              <a:rPr lang="en-US" sz="1100">
                <a:solidFill>
                  <a:srgbClr val="333333"/>
                </a:solidFill>
                <a:latin typeface="Roboto"/>
                <a:ea typeface="Roboto"/>
                <a:cs typeface="Roboto"/>
                <a:sym typeface="Roboto"/>
              </a:rPr>
              <a:t>graph</a:t>
            </a:r>
            <a:r>
              <a:rPr lang="en-US" sz="1100">
                <a:solidFill>
                  <a:srgbClr val="333333"/>
                </a:solidFill>
                <a:latin typeface="Roboto"/>
                <a:ea typeface="Roboto"/>
                <a:cs typeface="Roboto"/>
                <a:sym typeface="Roboto"/>
              </a:rPr>
              <a:t> includes deaths due to obstructed labour or anaemia. Indirect causes are medical causes such as pre-existing conditions </a:t>
            </a:r>
            <a:r>
              <a:rPr lang="en-US" sz="1100">
                <a:solidFill>
                  <a:srgbClr val="333333"/>
                </a:solidFill>
                <a:latin typeface="Roboto"/>
                <a:ea typeface="Roboto"/>
                <a:cs typeface="Roboto"/>
                <a:sym typeface="Roboto"/>
              </a:rPr>
              <a:t>aggravated</a:t>
            </a:r>
            <a:r>
              <a:rPr lang="en-US" sz="1100">
                <a:solidFill>
                  <a:srgbClr val="333333"/>
                </a:solidFill>
                <a:latin typeface="Roboto"/>
                <a:ea typeface="Roboto"/>
                <a:cs typeface="Roboto"/>
                <a:sym typeface="Roboto"/>
              </a:rPr>
              <a:t> by pregnancy.</a:t>
            </a:r>
            <a:endParaRPr sz="1100">
              <a:solidFill>
                <a:srgbClr val="333333"/>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